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1" r:id="rId1"/>
  </p:sldMasterIdLst>
  <p:sldIdLst>
    <p:sldId id="256" r:id="rId2"/>
    <p:sldId id="257" r:id="rId3"/>
    <p:sldId id="258" r:id="rId4"/>
    <p:sldId id="259" r:id="rId5"/>
    <p:sldId id="260" r:id="rId6"/>
    <p:sldId id="261" r:id="rId7"/>
    <p:sldId id="262" r:id="rId8"/>
    <p:sldId id="263" r:id="rId9"/>
    <p:sldId id="264" r:id="rId10"/>
    <p:sldId id="266" r:id="rId11"/>
    <p:sldId id="268" r:id="rId12"/>
    <p:sldId id="269" r:id="rId13"/>
    <p:sldId id="270" r:id="rId14"/>
    <p:sldId id="303" r:id="rId15"/>
    <p:sldId id="272" r:id="rId16"/>
    <p:sldId id="273" r:id="rId17"/>
    <p:sldId id="274" r:id="rId18"/>
    <p:sldId id="277" r:id="rId19"/>
    <p:sldId id="278" r:id="rId20"/>
    <p:sldId id="279" r:id="rId21"/>
    <p:sldId id="280" r:id="rId22"/>
    <p:sldId id="281" r:id="rId23"/>
    <p:sldId id="282" r:id="rId24"/>
    <p:sldId id="283" r:id="rId25"/>
    <p:sldId id="284" r:id="rId26"/>
    <p:sldId id="285" r:id="rId27"/>
    <p:sldId id="286" r:id="rId28"/>
    <p:sldId id="287" r:id="rId29"/>
    <p:sldId id="290" r:id="rId30"/>
    <p:sldId id="293" r:id="rId31"/>
    <p:sldId id="294" r:id="rId32"/>
    <p:sldId id="295" r:id="rId33"/>
    <p:sldId id="296" r:id="rId34"/>
    <p:sldId id="297" r:id="rId35"/>
    <p:sldId id="298" r:id="rId36"/>
    <p:sldId id="300" r:id="rId37"/>
    <p:sldId id="301" r:id="rId38"/>
    <p:sldId id="302" r:id="rId3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5" d="100"/>
          <a:sy n="85" d="100"/>
        </p:scale>
        <p:origin x="590"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2E39183-86A7-4F76-BB3C-E3470401DEAC}" type="datetimeFigureOut">
              <a:rPr lang="en-IN" smtClean="0"/>
              <a:t>26-03-2022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CCB81EE-ED38-4CE2-8CB8-A58BC4EF8429}" type="slidenum">
              <a:rPr lang="en-IN" smtClean="0"/>
              <a:t>‹#›</a:t>
            </a:fld>
            <a:endParaRPr lang="en-IN"/>
          </a:p>
        </p:txBody>
      </p:sp>
    </p:spTree>
    <p:extLst>
      <p:ext uri="{BB962C8B-B14F-4D97-AF65-F5344CB8AC3E}">
        <p14:creationId xmlns:p14="http://schemas.microsoft.com/office/powerpoint/2010/main" val="37531212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2E39183-86A7-4F76-BB3C-E3470401DEAC}" type="datetimeFigureOut">
              <a:rPr lang="en-IN" smtClean="0"/>
              <a:t>26-03-2022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CCB81EE-ED38-4CE2-8CB8-A58BC4EF8429}" type="slidenum">
              <a:rPr lang="en-IN" smtClean="0"/>
              <a:t>‹#›</a:t>
            </a:fld>
            <a:endParaRPr lang="en-IN"/>
          </a:p>
        </p:txBody>
      </p:sp>
    </p:spTree>
    <p:extLst>
      <p:ext uri="{BB962C8B-B14F-4D97-AF65-F5344CB8AC3E}">
        <p14:creationId xmlns:p14="http://schemas.microsoft.com/office/powerpoint/2010/main" val="11446906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92E39183-86A7-4F76-BB3C-E3470401DEAC}" type="datetimeFigureOut">
              <a:rPr lang="en-IN" smtClean="0"/>
              <a:t>26-03-2022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CCB81EE-ED38-4CE2-8CB8-A58BC4EF8429}" type="slidenum">
              <a:rPr lang="en-IN" smtClean="0"/>
              <a:t>‹#›</a:t>
            </a:fld>
            <a:endParaRPr lang="en-IN"/>
          </a:p>
        </p:txBody>
      </p:sp>
    </p:spTree>
    <p:extLst>
      <p:ext uri="{BB962C8B-B14F-4D97-AF65-F5344CB8AC3E}">
        <p14:creationId xmlns:p14="http://schemas.microsoft.com/office/powerpoint/2010/main" val="31471256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92E39183-86A7-4F76-BB3C-E3470401DEAC}" type="datetimeFigureOut">
              <a:rPr lang="en-IN" smtClean="0"/>
              <a:t>26-03-2022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CCB81EE-ED38-4CE2-8CB8-A58BC4EF8429}" type="slidenum">
              <a:rPr lang="en-IN" smtClean="0"/>
              <a:t>‹#›</a:t>
            </a:fld>
            <a:endParaRPr lang="en-IN"/>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215925975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2E39183-86A7-4F76-BB3C-E3470401DEAC}" type="datetimeFigureOut">
              <a:rPr lang="en-IN" smtClean="0"/>
              <a:t>26-03-2022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CCB81EE-ED38-4CE2-8CB8-A58BC4EF8429}" type="slidenum">
              <a:rPr lang="en-IN" smtClean="0"/>
              <a:t>‹#›</a:t>
            </a:fld>
            <a:endParaRPr lang="en-IN"/>
          </a:p>
        </p:txBody>
      </p:sp>
    </p:spTree>
    <p:extLst>
      <p:ext uri="{BB962C8B-B14F-4D97-AF65-F5344CB8AC3E}">
        <p14:creationId xmlns:p14="http://schemas.microsoft.com/office/powerpoint/2010/main" val="204525847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92E39183-86A7-4F76-BB3C-E3470401DEAC}" type="datetimeFigureOut">
              <a:rPr lang="en-IN" smtClean="0"/>
              <a:t>26-03-2022</a:t>
            </a:fld>
            <a:endParaRPr lang="en-IN"/>
          </a:p>
        </p:txBody>
      </p:sp>
      <p:sp>
        <p:nvSpPr>
          <p:cNvPr id="4"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CCB81EE-ED38-4CE2-8CB8-A58BC4EF8429}" type="slidenum">
              <a:rPr lang="en-IN" smtClean="0"/>
              <a:t>‹#›</a:t>
            </a:fld>
            <a:endParaRPr lang="en-IN"/>
          </a:p>
        </p:txBody>
      </p:sp>
    </p:spTree>
    <p:extLst>
      <p:ext uri="{BB962C8B-B14F-4D97-AF65-F5344CB8AC3E}">
        <p14:creationId xmlns:p14="http://schemas.microsoft.com/office/powerpoint/2010/main" val="82420599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92E39183-86A7-4F76-BB3C-E3470401DEAC}" type="datetimeFigureOut">
              <a:rPr lang="en-IN" smtClean="0"/>
              <a:t>26-03-2022</a:t>
            </a:fld>
            <a:endParaRPr lang="en-IN"/>
          </a:p>
        </p:txBody>
      </p:sp>
      <p:sp>
        <p:nvSpPr>
          <p:cNvPr id="4"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CCB81EE-ED38-4CE2-8CB8-A58BC4EF8429}" type="slidenum">
              <a:rPr lang="en-IN" smtClean="0"/>
              <a:t>‹#›</a:t>
            </a:fld>
            <a:endParaRPr lang="en-IN"/>
          </a:p>
        </p:txBody>
      </p:sp>
    </p:spTree>
    <p:extLst>
      <p:ext uri="{BB962C8B-B14F-4D97-AF65-F5344CB8AC3E}">
        <p14:creationId xmlns:p14="http://schemas.microsoft.com/office/powerpoint/2010/main" val="185178787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2E39183-86A7-4F76-BB3C-E3470401DEAC}" type="datetimeFigureOut">
              <a:rPr lang="en-IN" smtClean="0"/>
              <a:t>26-03-2022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CCB81EE-ED38-4CE2-8CB8-A58BC4EF8429}" type="slidenum">
              <a:rPr lang="en-IN" smtClean="0"/>
              <a:t>‹#›</a:t>
            </a:fld>
            <a:endParaRPr lang="en-IN"/>
          </a:p>
        </p:txBody>
      </p:sp>
    </p:spTree>
    <p:extLst>
      <p:ext uri="{BB962C8B-B14F-4D97-AF65-F5344CB8AC3E}">
        <p14:creationId xmlns:p14="http://schemas.microsoft.com/office/powerpoint/2010/main" val="94217759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2E39183-86A7-4F76-BB3C-E3470401DEAC}" type="datetimeFigureOut">
              <a:rPr lang="en-IN" smtClean="0"/>
              <a:t>26-03-2022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CCB81EE-ED38-4CE2-8CB8-A58BC4EF8429}" type="slidenum">
              <a:rPr lang="en-IN" smtClean="0"/>
              <a:t>‹#›</a:t>
            </a:fld>
            <a:endParaRPr lang="en-IN"/>
          </a:p>
        </p:txBody>
      </p:sp>
    </p:spTree>
    <p:extLst>
      <p:ext uri="{BB962C8B-B14F-4D97-AF65-F5344CB8AC3E}">
        <p14:creationId xmlns:p14="http://schemas.microsoft.com/office/powerpoint/2010/main" val="27841772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92E39183-86A7-4F76-BB3C-E3470401DEAC}" type="datetimeFigureOut">
              <a:rPr lang="en-IN" smtClean="0"/>
              <a:t>26-03-2022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CCB81EE-ED38-4CE2-8CB8-A58BC4EF8429}" type="slidenum">
              <a:rPr lang="en-IN" smtClean="0"/>
              <a:t>‹#›</a:t>
            </a:fld>
            <a:endParaRPr lang="en-IN"/>
          </a:p>
        </p:txBody>
      </p:sp>
    </p:spTree>
    <p:extLst>
      <p:ext uri="{BB962C8B-B14F-4D97-AF65-F5344CB8AC3E}">
        <p14:creationId xmlns:p14="http://schemas.microsoft.com/office/powerpoint/2010/main" val="42810703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2E39183-86A7-4F76-BB3C-E3470401DEAC}" type="datetimeFigureOut">
              <a:rPr lang="en-IN" smtClean="0"/>
              <a:t>26-03-2022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CCB81EE-ED38-4CE2-8CB8-A58BC4EF8429}" type="slidenum">
              <a:rPr lang="en-IN" smtClean="0"/>
              <a:t>‹#›</a:t>
            </a:fld>
            <a:endParaRPr lang="en-IN"/>
          </a:p>
        </p:txBody>
      </p:sp>
    </p:spTree>
    <p:extLst>
      <p:ext uri="{BB962C8B-B14F-4D97-AF65-F5344CB8AC3E}">
        <p14:creationId xmlns:p14="http://schemas.microsoft.com/office/powerpoint/2010/main" val="23332419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2E39183-86A7-4F76-BB3C-E3470401DEAC}" type="datetimeFigureOut">
              <a:rPr lang="en-IN" smtClean="0"/>
              <a:t>26-03-2022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CCB81EE-ED38-4CE2-8CB8-A58BC4EF8429}" type="slidenum">
              <a:rPr lang="en-IN" smtClean="0"/>
              <a:t>‹#›</a:t>
            </a:fld>
            <a:endParaRPr lang="en-IN"/>
          </a:p>
        </p:txBody>
      </p:sp>
    </p:spTree>
    <p:extLst>
      <p:ext uri="{BB962C8B-B14F-4D97-AF65-F5344CB8AC3E}">
        <p14:creationId xmlns:p14="http://schemas.microsoft.com/office/powerpoint/2010/main" val="29583308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2E39183-86A7-4F76-BB3C-E3470401DEAC}" type="datetimeFigureOut">
              <a:rPr lang="en-IN" smtClean="0"/>
              <a:t>26-03-2022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8CCB81EE-ED38-4CE2-8CB8-A58BC4EF8429}" type="slidenum">
              <a:rPr lang="en-IN" smtClean="0"/>
              <a:t>‹#›</a:t>
            </a:fld>
            <a:endParaRPr lang="en-IN"/>
          </a:p>
        </p:txBody>
      </p:sp>
    </p:spTree>
    <p:extLst>
      <p:ext uri="{BB962C8B-B14F-4D97-AF65-F5344CB8AC3E}">
        <p14:creationId xmlns:p14="http://schemas.microsoft.com/office/powerpoint/2010/main" val="20178814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92E39183-86A7-4F76-BB3C-E3470401DEAC}" type="datetimeFigureOut">
              <a:rPr lang="en-IN" smtClean="0"/>
              <a:t>26-03-2022</a:t>
            </a:fld>
            <a:endParaRPr lang="en-IN"/>
          </a:p>
        </p:txBody>
      </p:sp>
      <p:sp>
        <p:nvSpPr>
          <p:cNvPr id="5" name="Footer Placeholder 3"/>
          <p:cNvSpPr>
            <a:spLocks noGrp="1"/>
          </p:cNvSpPr>
          <p:nvPr>
            <p:ph type="ftr" sz="quarter" idx="11"/>
          </p:nvPr>
        </p:nvSpPr>
        <p:spPr/>
        <p:txBody>
          <a:bodyPr/>
          <a:lstStyle/>
          <a:p>
            <a:endParaRPr lang="en-IN"/>
          </a:p>
        </p:txBody>
      </p:sp>
      <p:sp>
        <p:nvSpPr>
          <p:cNvPr id="6" name="Slide Number Placeholder 4"/>
          <p:cNvSpPr>
            <a:spLocks noGrp="1"/>
          </p:cNvSpPr>
          <p:nvPr>
            <p:ph type="sldNum" sz="quarter" idx="12"/>
          </p:nvPr>
        </p:nvSpPr>
        <p:spPr/>
        <p:txBody>
          <a:bodyPr/>
          <a:lstStyle/>
          <a:p>
            <a:fld id="{8CCB81EE-ED38-4CE2-8CB8-A58BC4EF8429}" type="slidenum">
              <a:rPr lang="en-IN" smtClean="0"/>
              <a:t>‹#›</a:t>
            </a:fld>
            <a:endParaRPr lang="en-IN"/>
          </a:p>
        </p:txBody>
      </p:sp>
    </p:spTree>
    <p:extLst>
      <p:ext uri="{BB962C8B-B14F-4D97-AF65-F5344CB8AC3E}">
        <p14:creationId xmlns:p14="http://schemas.microsoft.com/office/powerpoint/2010/main" val="14648198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92E39183-86A7-4F76-BB3C-E3470401DEAC}" type="datetimeFigureOut">
              <a:rPr lang="en-IN" smtClean="0"/>
              <a:t>26-03-2022</a:t>
            </a:fld>
            <a:endParaRPr lang="en-IN"/>
          </a:p>
        </p:txBody>
      </p:sp>
      <p:sp>
        <p:nvSpPr>
          <p:cNvPr id="5" name="Footer Placeholder 2"/>
          <p:cNvSpPr>
            <a:spLocks noGrp="1"/>
          </p:cNvSpPr>
          <p:nvPr>
            <p:ph type="ftr" sz="quarter" idx="11"/>
          </p:nvPr>
        </p:nvSpPr>
        <p:spPr/>
        <p:txBody>
          <a:bodyPr/>
          <a:lstStyle/>
          <a:p>
            <a:endParaRPr lang="en-IN"/>
          </a:p>
        </p:txBody>
      </p:sp>
      <p:sp>
        <p:nvSpPr>
          <p:cNvPr id="6" name="Slide Number Placeholder 3"/>
          <p:cNvSpPr>
            <a:spLocks noGrp="1"/>
          </p:cNvSpPr>
          <p:nvPr>
            <p:ph type="sldNum" sz="quarter" idx="12"/>
          </p:nvPr>
        </p:nvSpPr>
        <p:spPr/>
        <p:txBody>
          <a:bodyPr/>
          <a:lstStyle/>
          <a:p>
            <a:fld id="{8CCB81EE-ED38-4CE2-8CB8-A58BC4EF8429}" type="slidenum">
              <a:rPr lang="en-IN" smtClean="0"/>
              <a:t>‹#›</a:t>
            </a:fld>
            <a:endParaRPr lang="en-IN"/>
          </a:p>
        </p:txBody>
      </p:sp>
    </p:spTree>
    <p:extLst>
      <p:ext uri="{BB962C8B-B14F-4D97-AF65-F5344CB8AC3E}">
        <p14:creationId xmlns:p14="http://schemas.microsoft.com/office/powerpoint/2010/main" val="13106096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92E39183-86A7-4F76-BB3C-E3470401DEAC}" type="datetimeFigureOut">
              <a:rPr lang="en-IN" smtClean="0"/>
              <a:t>26-03-2022</a:t>
            </a:fld>
            <a:endParaRPr lang="en-IN"/>
          </a:p>
        </p:txBody>
      </p:sp>
      <p:sp>
        <p:nvSpPr>
          <p:cNvPr id="5" name="Footer Placeholder 5"/>
          <p:cNvSpPr>
            <a:spLocks noGrp="1"/>
          </p:cNvSpPr>
          <p:nvPr>
            <p:ph type="ftr" sz="quarter" idx="11"/>
          </p:nvPr>
        </p:nvSpPr>
        <p:spPr/>
        <p:txBody>
          <a:bodyPr/>
          <a:lstStyle/>
          <a:p>
            <a:endParaRPr lang="en-IN"/>
          </a:p>
        </p:txBody>
      </p:sp>
      <p:sp>
        <p:nvSpPr>
          <p:cNvPr id="6" name="Slide Number Placeholder 6"/>
          <p:cNvSpPr>
            <a:spLocks noGrp="1"/>
          </p:cNvSpPr>
          <p:nvPr>
            <p:ph type="sldNum" sz="quarter" idx="12"/>
          </p:nvPr>
        </p:nvSpPr>
        <p:spPr/>
        <p:txBody>
          <a:bodyPr/>
          <a:lstStyle/>
          <a:p>
            <a:fld id="{8CCB81EE-ED38-4CE2-8CB8-A58BC4EF8429}" type="slidenum">
              <a:rPr lang="en-IN" smtClean="0"/>
              <a:t>‹#›</a:t>
            </a:fld>
            <a:endParaRPr lang="en-IN"/>
          </a:p>
        </p:txBody>
      </p:sp>
    </p:spTree>
    <p:extLst>
      <p:ext uri="{BB962C8B-B14F-4D97-AF65-F5344CB8AC3E}">
        <p14:creationId xmlns:p14="http://schemas.microsoft.com/office/powerpoint/2010/main" val="28665713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2E39183-86A7-4F76-BB3C-E3470401DEAC}" type="datetimeFigureOut">
              <a:rPr lang="en-IN" smtClean="0"/>
              <a:t>26-03-2022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CCB81EE-ED38-4CE2-8CB8-A58BC4EF8429}" type="slidenum">
              <a:rPr lang="en-IN" smtClean="0"/>
              <a:t>‹#›</a:t>
            </a:fld>
            <a:endParaRPr lang="en-IN"/>
          </a:p>
        </p:txBody>
      </p:sp>
    </p:spTree>
    <p:extLst>
      <p:ext uri="{BB962C8B-B14F-4D97-AF65-F5344CB8AC3E}">
        <p14:creationId xmlns:p14="http://schemas.microsoft.com/office/powerpoint/2010/main" val="14890056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92E39183-86A7-4F76-BB3C-E3470401DEAC}" type="datetimeFigureOut">
              <a:rPr lang="en-IN" smtClean="0"/>
              <a:t>26-03-2022</a:t>
            </a:fld>
            <a:endParaRPr lang="en-IN"/>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IN"/>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8CCB81EE-ED38-4CE2-8CB8-A58BC4EF8429}" type="slidenum">
              <a:rPr lang="en-IN" smtClean="0"/>
              <a:t>‹#›</a:t>
            </a:fld>
            <a:endParaRPr lang="en-IN"/>
          </a:p>
        </p:txBody>
      </p:sp>
    </p:spTree>
    <p:extLst>
      <p:ext uri="{BB962C8B-B14F-4D97-AF65-F5344CB8AC3E}">
        <p14:creationId xmlns:p14="http://schemas.microsoft.com/office/powerpoint/2010/main" val="582357709"/>
      </p:ext>
    </p:extLst>
  </p:cSld>
  <p:clrMap bg1="dk1" tx1="lt1" bg2="dk2" tx2="lt2" accent1="accent1" accent2="accent2" accent3="accent3" accent4="accent4" accent5="accent5" accent6="accent6" hlink="hlink" folHlink="folHlink"/>
  <p:sldLayoutIdLst>
    <p:sldLayoutId id="2147483732" r:id="rId1"/>
    <p:sldLayoutId id="2147483733" r:id="rId2"/>
    <p:sldLayoutId id="2147483734" r:id="rId3"/>
    <p:sldLayoutId id="2147483735" r:id="rId4"/>
    <p:sldLayoutId id="2147483736" r:id="rId5"/>
    <p:sldLayoutId id="2147483737" r:id="rId6"/>
    <p:sldLayoutId id="2147483738" r:id="rId7"/>
    <p:sldLayoutId id="2147483739" r:id="rId8"/>
    <p:sldLayoutId id="2147483740" r:id="rId9"/>
    <p:sldLayoutId id="2147483741" r:id="rId10"/>
    <p:sldLayoutId id="2147483742" r:id="rId11"/>
    <p:sldLayoutId id="2147483743" r:id="rId12"/>
    <p:sldLayoutId id="2147483744" r:id="rId13"/>
    <p:sldLayoutId id="2147483745" r:id="rId14"/>
    <p:sldLayoutId id="2147483746" r:id="rId15"/>
    <p:sldLayoutId id="2147483747" r:id="rId16"/>
    <p:sldLayoutId id="2147483748"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emf"/><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3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3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39B0B7-1052-4EDD-8E7F-24C493BFB8F1}"/>
              </a:ext>
            </a:extLst>
          </p:cNvPr>
          <p:cNvSpPr>
            <a:spLocks noGrp="1"/>
          </p:cNvSpPr>
          <p:nvPr>
            <p:ph type="ctrTitle"/>
          </p:nvPr>
        </p:nvSpPr>
        <p:spPr>
          <a:xfrm>
            <a:off x="665825" y="1016493"/>
            <a:ext cx="6163953" cy="696898"/>
          </a:xfrm>
        </p:spPr>
        <p:txBody>
          <a:bodyPr/>
          <a:lstStyle/>
          <a:p>
            <a:r>
              <a:rPr lang="en-IN" sz="3200" dirty="0">
                <a:solidFill>
                  <a:schemeClr val="tx1"/>
                </a:solidFill>
                <a:latin typeface="Quicksand" panose="020B0604020202020204" charset="0"/>
              </a:rPr>
              <a:t>Flight  Price Prediction Project</a:t>
            </a:r>
            <a:r>
              <a:rPr lang="en-IN" sz="3600" b="0" i="0" u="none" strike="noStrike" baseline="0" dirty="0">
                <a:solidFill>
                  <a:schemeClr val="tx1"/>
                </a:solidFill>
                <a:latin typeface="Quicksand" panose="020B0604020202020204" charset="0"/>
              </a:rPr>
              <a:t> </a:t>
            </a:r>
            <a:endParaRPr lang="en-IN" sz="3600" dirty="0">
              <a:solidFill>
                <a:schemeClr val="tx1"/>
              </a:solidFill>
              <a:latin typeface="Quicksand" panose="020B0604020202020204" charset="0"/>
            </a:endParaRPr>
          </a:p>
        </p:txBody>
      </p:sp>
      <p:sp>
        <p:nvSpPr>
          <p:cNvPr id="3" name="Subtitle 2">
            <a:extLst>
              <a:ext uri="{FF2B5EF4-FFF2-40B4-BE49-F238E27FC236}">
                <a16:creationId xmlns:a16="http://schemas.microsoft.com/office/drawing/2014/main" id="{2A35CB43-5032-4AD8-B0C3-132F09452C3F}"/>
              </a:ext>
            </a:extLst>
          </p:cNvPr>
          <p:cNvSpPr>
            <a:spLocks noGrp="1"/>
          </p:cNvSpPr>
          <p:nvPr>
            <p:ph type="subTitle" idx="1"/>
          </p:nvPr>
        </p:nvSpPr>
        <p:spPr>
          <a:xfrm>
            <a:off x="7466119" y="4394447"/>
            <a:ext cx="3344607" cy="1447060"/>
          </a:xfrm>
        </p:spPr>
        <p:txBody>
          <a:bodyPr>
            <a:normAutofit/>
          </a:bodyPr>
          <a:lstStyle/>
          <a:p>
            <a:r>
              <a:rPr lang="en-US" sz="2400" dirty="0">
                <a:latin typeface="Quicksand" panose="020B0604020202020204" charset="0"/>
              </a:rPr>
              <a:t>SUBMITTED BY :</a:t>
            </a:r>
          </a:p>
          <a:p>
            <a:r>
              <a:rPr lang="en-US" sz="2400" dirty="0">
                <a:latin typeface="Quicksand" panose="020B0604020202020204" charset="0"/>
              </a:rPr>
              <a:t>                Swati Pandey</a:t>
            </a:r>
            <a:endParaRPr lang="en-IN" sz="2400" dirty="0">
              <a:latin typeface="Quicksand" panose="020B0604020202020204" charset="0"/>
            </a:endParaRPr>
          </a:p>
        </p:txBody>
      </p:sp>
      <p:pic>
        <p:nvPicPr>
          <p:cNvPr id="4" name="Picture 3">
            <a:extLst>
              <a:ext uri="{FF2B5EF4-FFF2-40B4-BE49-F238E27FC236}">
                <a16:creationId xmlns:a16="http://schemas.microsoft.com/office/drawing/2014/main" id="{07A7D55B-7382-4155-8B82-3762C1D0C9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1812" y="1896533"/>
            <a:ext cx="11125200" cy="2291646"/>
          </a:xfrm>
          <a:prstGeom prst="rect">
            <a:avLst/>
          </a:prstGeom>
        </p:spPr>
      </p:pic>
    </p:spTree>
    <p:extLst>
      <p:ext uri="{BB962C8B-B14F-4D97-AF65-F5344CB8AC3E}">
        <p14:creationId xmlns:p14="http://schemas.microsoft.com/office/powerpoint/2010/main" val="39774365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D255C9-72DC-4809-9B63-80F9961FEF3C}"/>
              </a:ext>
            </a:extLst>
          </p:cNvPr>
          <p:cNvSpPr>
            <a:spLocks noGrp="1"/>
          </p:cNvSpPr>
          <p:nvPr>
            <p:ph type="title"/>
          </p:nvPr>
        </p:nvSpPr>
        <p:spPr>
          <a:xfrm>
            <a:off x="646111" y="452718"/>
            <a:ext cx="9404723" cy="743904"/>
          </a:xfrm>
        </p:spPr>
        <p:txBody>
          <a:bodyPr>
            <a:normAutofit/>
          </a:bodyPr>
          <a:lstStyle/>
          <a:p>
            <a:pPr algn="l"/>
            <a:r>
              <a:rPr lang="en-US" sz="3600" dirty="0">
                <a:solidFill>
                  <a:schemeClr val="tx1"/>
                </a:solidFill>
                <a:latin typeface="quicksand" panose="020B0604020202020204" charset="0"/>
              </a:rPr>
              <a:t>Putting Data in Proper Format</a:t>
            </a:r>
            <a:endParaRPr lang="en-IN" sz="3600" dirty="0">
              <a:solidFill>
                <a:schemeClr val="tx1"/>
              </a:solidFill>
              <a:latin typeface="quicksand" panose="020B0604020202020204" charset="0"/>
            </a:endParaRPr>
          </a:p>
        </p:txBody>
      </p:sp>
      <p:pic>
        <p:nvPicPr>
          <p:cNvPr id="4" name="Picture 3">
            <a:extLst>
              <a:ext uri="{FF2B5EF4-FFF2-40B4-BE49-F238E27FC236}">
                <a16:creationId xmlns:a16="http://schemas.microsoft.com/office/drawing/2014/main" id="{9D8EFA11-DA07-4799-A1E5-69D00284C749}"/>
              </a:ext>
            </a:extLst>
          </p:cNvPr>
          <p:cNvPicPr>
            <a:picLocks noChangeAspect="1"/>
          </p:cNvPicPr>
          <p:nvPr/>
        </p:nvPicPr>
        <p:blipFill rotWithShape="1">
          <a:blip r:embed="rId2"/>
          <a:srcRect l="17778" t="34733" r="37778" b="6601"/>
          <a:stretch/>
        </p:blipFill>
        <p:spPr>
          <a:xfrm>
            <a:off x="0" y="1981200"/>
            <a:ext cx="6045143" cy="4876800"/>
          </a:xfrm>
          <a:prstGeom prst="rect">
            <a:avLst/>
          </a:prstGeom>
        </p:spPr>
      </p:pic>
      <p:pic>
        <p:nvPicPr>
          <p:cNvPr id="8" name="Picture 7">
            <a:extLst>
              <a:ext uri="{FF2B5EF4-FFF2-40B4-BE49-F238E27FC236}">
                <a16:creationId xmlns:a16="http://schemas.microsoft.com/office/drawing/2014/main" id="{3CC73868-B287-495B-9CA6-C62CCBCE52AD}"/>
              </a:ext>
            </a:extLst>
          </p:cNvPr>
          <p:cNvPicPr>
            <a:picLocks noChangeAspect="1"/>
          </p:cNvPicPr>
          <p:nvPr/>
        </p:nvPicPr>
        <p:blipFill rotWithShape="1">
          <a:blip r:embed="rId3"/>
          <a:srcRect l="17315" t="22881" r="11574" b="6601"/>
          <a:stretch/>
        </p:blipFill>
        <p:spPr>
          <a:xfrm>
            <a:off x="6096000" y="1981200"/>
            <a:ext cx="6096000" cy="4876800"/>
          </a:xfrm>
          <a:prstGeom prst="rect">
            <a:avLst/>
          </a:prstGeom>
        </p:spPr>
      </p:pic>
    </p:spTree>
    <p:extLst>
      <p:ext uri="{BB962C8B-B14F-4D97-AF65-F5344CB8AC3E}">
        <p14:creationId xmlns:p14="http://schemas.microsoft.com/office/powerpoint/2010/main" val="15583947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CF6B9-BEDA-460A-9265-730BCEB246CE}"/>
              </a:ext>
            </a:extLst>
          </p:cNvPr>
          <p:cNvSpPr>
            <a:spLocks noGrp="1"/>
          </p:cNvSpPr>
          <p:nvPr>
            <p:ph type="title"/>
          </p:nvPr>
        </p:nvSpPr>
        <p:spPr/>
        <p:txBody>
          <a:bodyPr>
            <a:normAutofit/>
          </a:bodyPr>
          <a:lstStyle/>
          <a:p>
            <a:pPr algn="l"/>
            <a:r>
              <a:rPr lang="en-US" sz="3600" dirty="0">
                <a:solidFill>
                  <a:schemeClr val="tx1"/>
                </a:solidFill>
                <a:latin typeface="quicksand" panose="020B0604020202020204" charset="0"/>
              </a:rPr>
              <a:t>CORRELATION FACTOR</a:t>
            </a:r>
            <a:endParaRPr lang="en-IN" sz="3600" dirty="0">
              <a:solidFill>
                <a:schemeClr val="tx1"/>
              </a:solidFill>
              <a:latin typeface="quicksand" panose="020B0604020202020204" charset="0"/>
            </a:endParaRPr>
          </a:p>
        </p:txBody>
      </p:sp>
      <p:sp>
        <p:nvSpPr>
          <p:cNvPr id="3" name="Content Placeholder 2">
            <a:extLst>
              <a:ext uri="{FF2B5EF4-FFF2-40B4-BE49-F238E27FC236}">
                <a16:creationId xmlns:a16="http://schemas.microsoft.com/office/drawing/2014/main" id="{FC416CA5-2AEB-418F-9CD3-BD38C1859E13}"/>
              </a:ext>
            </a:extLst>
          </p:cNvPr>
          <p:cNvSpPr>
            <a:spLocks noGrp="1"/>
          </p:cNvSpPr>
          <p:nvPr>
            <p:ph idx="1"/>
          </p:nvPr>
        </p:nvSpPr>
        <p:spPr>
          <a:xfrm>
            <a:off x="1103312" y="977154"/>
            <a:ext cx="8946541" cy="5271246"/>
          </a:xfrm>
        </p:spPr>
        <p:txBody>
          <a:bodyPr/>
          <a:lstStyle/>
          <a:p>
            <a:pPr algn="just"/>
            <a:r>
              <a:rPr lang="en-US" sz="1800" b="0" i="0" u="none" strike="noStrike" baseline="0" dirty="0">
                <a:solidFill>
                  <a:schemeClr val="tx1"/>
                </a:solidFill>
                <a:latin typeface="quicksand" panose="020B0604020202020204" charset="0"/>
              </a:rPr>
              <a:t>The statistical relationship between two variables is referred to as their correlation. The correlation factor represents the relation between columns in a given dataset. A correlation can be positive, meaning both variables are moving in the same direction or it can be negative, meaning that when one variable's value increasing, the other variable’s value is decreasing. </a:t>
            </a:r>
            <a:endParaRPr lang="en-IN" dirty="0">
              <a:solidFill>
                <a:schemeClr val="tx1"/>
              </a:solidFill>
              <a:latin typeface="quicksand" panose="020B0604020202020204" charset="0"/>
            </a:endParaRPr>
          </a:p>
        </p:txBody>
      </p:sp>
      <p:pic>
        <p:nvPicPr>
          <p:cNvPr id="7" name="Picture 6">
            <a:extLst>
              <a:ext uri="{FF2B5EF4-FFF2-40B4-BE49-F238E27FC236}">
                <a16:creationId xmlns:a16="http://schemas.microsoft.com/office/drawing/2014/main" id="{3FEA153C-2518-4C2C-A55D-28193D450E0F}"/>
              </a:ext>
            </a:extLst>
          </p:cNvPr>
          <p:cNvPicPr>
            <a:picLocks noChangeAspect="1"/>
          </p:cNvPicPr>
          <p:nvPr/>
        </p:nvPicPr>
        <p:blipFill rotWithShape="1">
          <a:blip r:embed="rId2"/>
          <a:srcRect l="17570" t="29959" r="10649" b="14248"/>
          <a:stretch/>
        </p:blipFill>
        <p:spPr>
          <a:xfrm>
            <a:off x="2142146" y="2630310"/>
            <a:ext cx="8751631" cy="4142525"/>
          </a:xfrm>
          <a:prstGeom prst="rect">
            <a:avLst/>
          </a:prstGeom>
        </p:spPr>
      </p:pic>
    </p:spTree>
    <p:extLst>
      <p:ext uri="{BB962C8B-B14F-4D97-AF65-F5344CB8AC3E}">
        <p14:creationId xmlns:p14="http://schemas.microsoft.com/office/powerpoint/2010/main" val="25681298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EEB43A-EC89-47F7-91A6-6D8740AFBE9C}"/>
              </a:ext>
            </a:extLst>
          </p:cNvPr>
          <p:cNvSpPr>
            <a:spLocks noGrp="1"/>
          </p:cNvSpPr>
          <p:nvPr>
            <p:ph type="title"/>
          </p:nvPr>
        </p:nvSpPr>
        <p:spPr>
          <a:xfrm>
            <a:off x="381740" y="609600"/>
            <a:ext cx="11611992" cy="757561"/>
          </a:xfrm>
        </p:spPr>
        <p:txBody>
          <a:bodyPr>
            <a:normAutofit/>
          </a:bodyPr>
          <a:lstStyle/>
          <a:p>
            <a:pPr algn="l"/>
            <a:r>
              <a:rPr lang="en-US" dirty="0">
                <a:solidFill>
                  <a:schemeClr val="tx1"/>
                </a:solidFill>
                <a:latin typeface="Quicksand" panose="020B0604020202020204" charset="0"/>
              </a:rPr>
              <a:t>CORRELATION MATRIX AND ITS VISUALIZATION</a:t>
            </a:r>
            <a:endParaRPr lang="en-IN" dirty="0">
              <a:solidFill>
                <a:schemeClr val="tx1"/>
              </a:solidFill>
              <a:latin typeface="Quicksand" panose="020B0604020202020204" charset="0"/>
            </a:endParaRPr>
          </a:p>
        </p:txBody>
      </p:sp>
      <p:sp>
        <p:nvSpPr>
          <p:cNvPr id="3" name="Content Placeholder 2">
            <a:extLst>
              <a:ext uri="{FF2B5EF4-FFF2-40B4-BE49-F238E27FC236}">
                <a16:creationId xmlns:a16="http://schemas.microsoft.com/office/drawing/2014/main" id="{41AB74E5-71F0-4952-A592-ECCA52E2BEF7}"/>
              </a:ext>
            </a:extLst>
          </p:cNvPr>
          <p:cNvSpPr>
            <a:spLocks noGrp="1"/>
          </p:cNvSpPr>
          <p:nvPr>
            <p:ph idx="1"/>
          </p:nvPr>
        </p:nvSpPr>
        <p:spPr>
          <a:xfrm>
            <a:off x="1103312" y="1367162"/>
            <a:ext cx="8946541" cy="4881238"/>
          </a:xfrm>
        </p:spPr>
        <p:txBody>
          <a:bodyPr/>
          <a:lstStyle/>
          <a:p>
            <a:pPr algn="just"/>
            <a:r>
              <a:rPr lang="en-US" sz="1800" b="0" i="0" u="none" strike="noStrike" baseline="0" dirty="0">
                <a:solidFill>
                  <a:schemeClr val="tx1"/>
                </a:solidFill>
                <a:latin typeface="quicksand" panose="020B0604020202020204" charset="0"/>
              </a:rPr>
              <a:t>A correlation matrix is a tabular data representing the ‘correlations’ between pairs of variables in a given dataset. It is also a very important pre-processing step in Machine Learning pipelines. The Correlation matrix is a data analysis representation that is used to summarize data to understand the relationship between various different variables of the given dataset. </a:t>
            </a:r>
            <a:endParaRPr lang="en-IN" dirty="0">
              <a:solidFill>
                <a:schemeClr val="tx1"/>
              </a:solidFill>
              <a:latin typeface="quicksand" panose="020B0604020202020204" charset="0"/>
            </a:endParaRPr>
          </a:p>
        </p:txBody>
      </p:sp>
      <p:pic>
        <p:nvPicPr>
          <p:cNvPr id="7" name="Picture 6">
            <a:extLst>
              <a:ext uri="{FF2B5EF4-FFF2-40B4-BE49-F238E27FC236}">
                <a16:creationId xmlns:a16="http://schemas.microsoft.com/office/drawing/2014/main" id="{114ABE9E-EBBF-47EE-8A5B-4C27CF2F4B62}"/>
              </a:ext>
            </a:extLst>
          </p:cNvPr>
          <p:cNvPicPr>
            <a:picLocks noChangeAspect="1"/>
          </p:cNvPicPr>
          <p:nvPr/>
        </p:nvPicPr>
        <p:blipFill rotWithShape="1">
          <a:blip r:embed="rId2"/>
          <a:srcRect l="19351" t="26502" r="40926" b="6173"/>
          <a:stretch/>
        </p:blipFill>
        <p:spPr>
          <a:xfrm>
            <a:off x="2359378" y="3070578"/>
            <a:ext cx="4842933" cy="3364089"/>
          </a:xfrm>
          <a:prstGeom prst="rect">
            <a:avLst/>
          </a:prstGeom>
        </p:spPr>
      </p:pic>
    </p:spTree>
    <p:extLst>
      <p:ext uri="{BB962C8B-B14F-4D97-AF65-F5344CB8AC3E}">
        <p14:creationId xmlns:p14="http://schemas.microsoft.com/office/powerpoint/2010/main" val="1600405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97F713-A307-405C-A8DC-47F0AF6E432E}"/>
              </a:ext>
            </a:extLst>
          </p:cNvPr>
          <p:cNvSpPr>
            <a:spLocks noGrp="1"/>
          </p:cNvSpPr>
          <p:nvPr>
            <p:ph type="title"/>
          </p:nvPr>
        </p:nvSpPr>
        <p:spPr>
          <a:xfrm>
            <a:off x="913795" y="609600"/>
            <a:ext cx="10353762" cy="677662"/>
          </a:xfrm>
        </p:spPr>
        <p:txBody>
          <a:bodyPr>
            <a:normAutofit/>
          </a:bodyPr>
          <a:lstStyle/>
          <a:p>
            <a:pPr algn="l"/>
            <a:r>
              <a:rPr lang="en-US" sz="3600" dirty="0">
                <a:solidFill>
                  <a:schemeClr val="tx1"/>
                </a:solidFill>
                <a:latin typeface="quicksand" panose="020B0604020202020204" charset="0"/>
              </a:rPr>
              <a:t>CORRELATION WITH TARGET VARIABLE</a:t>
            </a:r>
            <a:endParaRPr lang="en-IN" sz="3600" dirty="0">
              <a:solidFill>
                <a:schemeClr val="tx1"/>
              </a:solidFill>
              <a:latin typeface="quicksand" panose="020B0604020202020204" charset="0"/>
            </a:endParaRPr>
          </a:p>
        </p:txBody>
      </p:sp>
      <p:sp>
        <p:nvSpPr>
          <p:cNvPr id="3" name="Content Placeholder 2">
            <a:extLst>
              <a:ext uri="{FF2B5EF4-FFF2-40B4-BE49-F238E27FC236}">
                <a16:creationId xmlns:a16="http://schemas.microsoft.com/office/drawing/2014/main" id="{ADF04CFF-C1EF-4A43-8715-4FA61881C8AF}"/>
              </a:ext>
            </a:extLst>
          </p:cNvPr>
          <p:cNvSpPr>
            <a:spLocks noGrp="1"/>
          </p:cNvSpPr>
          <p:nvPr>
            <p:ph idx="1"/>
          </p:nvPr>
        </p:nvSpPr>
        <p:spPr>
          <a:xfrm>
            <a:off x="913795" y="4718756"/>
            <a:ext cx="10353762" cy="2019395"/>
          </a:xfrm>
        </p:spPr>
        <p:txBody>
          <a:bodyPr>
            <a:normAutofit/>
          </a:bodyPr>
          <a:lstStyle/>
          <a:p>
            <a:pPr marL="0" indent="0">
              <a:buNone/>
            </a:pPr>
            <a:endParaRPr lang="en-IN" sz="1800" b="0" i="0" u="none" strike="noStrike" baseline="0" dirty="0">
              <a:solidFill>
                <a:schemeClr val="tx1"/>
              </a:solidFill>
              <a:latin typeface="quicksand" panose="020B0604020202020204" charset="0"/>
            </a:endParaRPr>
          </a:p>
          <a:p>
            <a:r>
              <a:rPr lang="en-US" sz="1800" b="0" i="0" u="none" strike="noStrike" baseline="0" dirty="0">
                <a:solidFill>
                  <a:schemeClr val="tx1"/>
                </a:solidFill>
                <a:latin typeface="quicksand" panose="020B0604020202020204" charset="0"/>
              </a:rPr>
              <a:t> </a:t>
            </a:r>
            <a:r>
              <a:rPr lang="en-US" sz="1800" dirty="0">
                <a:latin typeface="quicksand" panose="020B0604020202020204" charset="0"/>
              </a:rPr>
              <a:t>stops and travel_ hours ,</a:t>
            </a:r>
            <a:r>
              <a:rPr lang="en-US" sz="1800" b="0" i="0" u="none" strike="noStrike" baseline="0" dirty="0">
                <a:solidFill>
                  <a:schemeClr val="tx1"/>
                </a:solidFill>
                <a:latin typeface="quicksand" panose="020B0604020202020204" charset="0"/>
              </a:rPr>
              <a:t>these columns have good positive relationship with target column. </a:t>
            </a:r>
          </a:p>
          <a:p>
            <a:r>
              <a:rPr lang="en-US" sz="1800" dirty="0">
                <a:latin typeface="quicksand" panose="020B0604020202020204" charset="0"/>
              </a:rPr>
              <a:t>Source, destination, </a:t>
            </a:r>
            <a:r>
              <a:rPr lang="en-US" sz="1800" dirty="0" err="1">
                <a:latin typeface="quicksand" panose="020B0604020202020204" charset="0"/>
              </a:rPr>
              <a:t>arr_hour</a:t>
            </a:r>
            <a:r>
              <a:rPr lang="en-US" sz="1800" dirty="0">
                <a:latin typeface="quicksand" panose="020B0604020202020204" charset="0"/>
              </a:rPr>
              <a:t>, and </a:t>
            </a:r>
            <a:r>
              <a:rPr lang="en-US" sz="1800" dirty="0" err="1">
                <a:latin typeface="quicksand" panose="020B0604020202020204" charset="0"/>
              </a:rPr>
              <a:t>arr_minute</a:t>
            </a:r>
            <a:r>
              <a:rPr lang="en-US" sz="1800" dirty="0">
                <a:latin typeface="quicksand" panose="020B0604020202020204" charset="0"/>
              </a:rPr>
              <a:t> </a:t>
            </a:r>
            <a:r>
              <a:rPr lang="en-US" sz="1800" b="0" i="0" u="none" strike="noStrike" baseline="0" dirty="0">
                <a:solidFill>
                  <a:schemeClr val="tx1"/>
                </a:solidFill>
                <a:latin typeface="quicksand" panose="020B0604020202020204" charset="0"/>
              </a:rPr>
              <a:t>columns have very weak relationship with target column.</a:t>
            </a:r>
          </a:p>
          <a:p>
            <a:r>
              <a:rPr lang="en-US" sz="1800" dirty="0" err="1">
                <a:latin typeface="quicksand" panose="020B0604020202020204" charset="0"/>
              </a:rPr>
              <a:t>Dep_hour</a:t>
            </a:r>
            <a:r>
              <a:rPr lang="en-US" sz="1800" dirty="0">
                <a:latin typeface="quicksand" panose="020B0604020202020204" charset="0"/>
              </a:rPr>
              <a:t> and </a:t>
            </a:r>
            <a:r>
              <a:rPr lang="en-US" sz="1800" dirty="0" err="1">
                <a:latin typeface="quicksand" panose="020B0604020202020204" charset="0"/>
              </a:rPr>
              <a:t>dep_minute</a:t>
            </a:r>
            <a:r>
              <a:rPr lang="en-US" sz="1800" dirty="0">
                <a:latin typeface="quicksand" panose="020B0604020202020204" charset="0"/>
              </a:rPr>
              <a:t> </a:t>
            </a:r>
            <a:r>
              <a:rPr lang="en-US" sz="1800" dirty="0" err="1">
                <a:latin typeface="quicksand" panose="020B0604020202020204" charset="0"/>
              </a:rPr>
              <a:t>co;umns</a:t>
            </a:r>
            <a:r>
              <a:rPr lang="en-US" sz="1800" dirty="0">
                <a:latin typeface="quicksand" panose="020B0604020202020204" charset="0"/>
              </a:rPr>
              <a:t> </a:t>
            </a:r>
            <a:r>
              <a:rPr lang="en-US" sz="1800" dirty="0">
                <a:solidFill>
                  <a:schemeClr val="tx1"/>
                </a:solidFill>
                <a:latin typeface="quicksand" panose="020B0604020202020204" charset="0"/>
              </a:rPr>
              <a:t>are negatively correlated with target column.</a:t>
            </a:r>
            <a:endParaRPr lang="en-IN" dirty="0">
              <a:solidFill>
                <a:schemeClr val="tx1"/>
              </a:solidFill>
              <a:latin typeface="quicksand" panose="020B0604020202020204" charset="0"/>
            </a:endParaRPr>
          </a:p>
        </p:txBody>
      </p:sp>
      <p:pic>
        <p:nvPicPr>
          <p:cNvPr id="7" name="Picture 6">
            <a:extLst>
              <a:ext uri="{FF2B5EF4-FFF2-40B4-BE49-F238E27FC236}">
                <a16:creationId xmlns:a16="http://schemas.microsoft.com/office/drawing/2014/main" id="{C41738BA-2EB5-4702-954A-79FDFF0D9C39}"/>
              </a:ext>
            </a:extLst>
          </p:cNvPr>
          <p:cNvPicPr>
            <a:picLocks noChangeAspect="1"/>
          </p:cNvPicPr>
          <p:nvPr/>
        </p:nvPicPr>
        <p:blipFill rotWithShape="1">
          <a:blip r:embed="rId2"/>
          <a:srcRect l="17223" t="21563" r="39907" b="5515"/>
          <a:stretch/>
        </p:blipFill>
        <p:spPr>
          <a:xfrm>
            <a:off x="2099733" y="1478844"/>
            <a:ext cx="5226756" cy="3239912"/>
          </a:xfrm>
          <a:prstGeom prst="rect">
            <a:avLst/>
          </a:prstGeom>
        </p:spPr>
      </p:pic>
    </p:spTree>
    <p:extLst>
      <p:ext uri="{BB962C8B-B14F-4D97-AF65-F5344CB8AC3E}">
        <p14:creationId xmlns:p14="http://schemas.microsoft.com/office/powerpoint/2010/main" val="550009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4E88F7-C236-47F0-BE9B-C0AF110D10FC}"/>
              </a:ext>
            </a:extLst>
          </p:cNvPr>
          <p:cNvSpPr>
            <a:spLocks noGrp="1"/>
          </p:cNvSpPr>
          <p:nvPr>
            <p:ph type="title"/>
          </p:nvPr>
        </p:nvSpPr>
        <p:spPr/>
        <p:txBody>
          <a:bodyPr/>
          <a:lstStyle/>
          <a:p>
            <a:r>
              <a:rPr lang="en-IN" dirty="0"/>
              <a:t>Label Encoding</a:t>
            </a:r>
          </a:p>
        </p:txBody>
      </p:sp>
      <p:pic>
        <p:nvPicPr>
          <p:cNvPr id="7" name="Content Placeholder 6">
            <a:extLst>
              <a:ext uri="{FF2B5EF4-FFF2-40B4-BE49-F238E27FC236}">
                <a16:creationId xmlns:a16="http://schemas.microsoft.com/office/drawing/2014/main" id="{33201CFB-8253-44A5-9E90-E93DA26BF152}"/>
              </a:ext>
            </a:extLst>
          </p:cNvPr>
          <p:cNvPicPr>
            <a:picLocks noGrp="1" noChangeAspect="1"/>
          </p:cNvPicPr>
          <p:nvPr>
            <p:ph idx="1"/>
          </p:nvPr>
        </p:nvPicPr>
        <p:blipFill rotWithShape="1">
          <a:blip r:embed="rId2"/>
          <a:srcRect l="17913" t="18820" r="19734" b="7892"/>
          <a:stretch/>
        </p:blipFill>
        <p:spPr>
          <a:xfrm>
            <a:off x="993422" y="1332089"/>
            <a:ext cx="10385778" cy="4741333"/>
          </a:xfrm>
        </p:spPr>
      </p:pic>
    </p:spTree>
    <p:extLst>
      <p:ext uri="{BB962C8B-B14F-4D97-AF65-F5344CB8AC3E}">
        <p14:creationId xmlns:p14="http://schemas.microsoft.com/office/powerpoint/2010/main" val="41137637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73B74B-6076-4284-ACC7-926584930B9E}"/>
              </a:ext>
            </a:extLst>
          </p:cNvPr>
          <p:cNvSpPr>
            <a:spLocks noGrp="1"/>
          </p:cNvSpPr>
          <p:nvPr>
            <p:ph type="title"/>
          </p:nvPr>
        </p:nvSpPr>
        <p:spPr>
          <a:xfrm>
            <a:off x="355702" y="449802"/>
            <a:ext cx="11469948" cy="970450"/>
          </a:xfrm>
        </p:spPr>
        <p:txBody>
          <a:bodyPr>
            <a:normAutofit/>
          </a:bodyPr>
          <a:lstStyle/>
          <a:p>
            <a:pPr algn="l"/>
            <a:r>
              <a:rPr lang="en-US" dirty="0">
                <a:solidFill>
                  <a:schemeClr val="tx1"/>
                </a:solidFill>
                <a:latin typeface="Quicksand" panose="020B0604020202020204" charset="0"/>
              </a:rPr>
              <a:t>CHECKING SKEWNESS</a:t>
            </a:r>
            <a:endParaRPr lang="en-IN" dirty="0">
              <a:solidFill>
                <a:schemeClr val="tx1"/>
              </a:solidFill>
              <a:latin typeface="Quicksand" panose="020B0604020202020204" charset="0"/>
            </a:endParaRPr>
          </a:p>
        </p:txBody>
      </p:sp>
      <p:sp>
        <p:nvSpPr>
          <p:cNvPr id="3" name="Content Placeholder 2">
            <a:extLst>
              <a:ext uri="{FF2B5EF4-FFF2-40B4-BE49-F238E27FC236}">
                <a16:creationId xmlns:a16="http://schemas.microsoft.com/office/drawing/2014/main" id="{751375BD-6A52-409D-BDB4-E51E5F14A0D1}"/>
              </a:ext>
            </a:extLst>
          </p:cNvPr>
          <p:cNvSpPr>
            <a:spLocks noGrp="1"/>
          </p:cNvSpPr>
          <p:nvPr>
            <p:ph idx="1"/>
          </p:nvPr>
        </p:nvSpPr>
        <p:spPr>
          <a:xfrm>
            <a:off x="1103312" y="1264024"/>
            <a:ext cx="8946541" cy="4984375"/>
          </a:xfrm>
        </p:spPr>
        <p:txBody>
          <a:bodyPr/>
          <a:lstStyle/>
          <a:p>
            <a:pPr algn="just"/>
            <a:r>
              <a:rPr lang="en-US" sz="1800" b="0" i="0" u="none" strike="noStrike" baseline="0" dirty="0">
                <a:solidFill>
                  <a:schemeClr val="tx1"/>
                </a:solidFill>
                <a:latin typeface="Quicksand" panose="020B0604020202020204" charset="0"/>
              </a:rPr>
              <a:t>Skewness refers to distortion or asymmetry in a symmetrical bell curve, or normal distribution in a set of data. Besides positive and negative skew, distributions can also be said to have zero or undefined skew. The skewness value can be positive, zero, negative, or undefined. </a:t>
            </a:r>
            <a:endParaRPr lang="en-IN" dirty="0">
              <a:solidFill>
                <a:schemeClr val="tx1"/>
              </a:solidFill>
              <a:latin typeface="Quicksand" panose="020B0604020202020204" charset="0"/>
            </a:endParaRPr>
          </a:p>
        </p:txBody>
      </p:sp>
      <p:pic>
        <p:nvPicPr>
          <p:cNvPr id="8" name="Picture 7">
            <a:extLst>
              <a:ext uri="{FF2B5EF4-FFF2-40B4-BE49-F238E27FC236}">
                <a16:creationId xmlns:a16="http://schemas.microsoft.com/office/drawing/2014/main" id="{62E14A0C-0333-4B2E-A312-0677D681DF15}"/>
              </a:ext>
            </a:extLst>
          </p:cNvPr>
          <p:cNvPicPr>
            <a:picLocks noChangeAspect="1"/>
          </p:cNvPicPr>
          <p:nvPr/>
        </p:nvPicPr>
        <p:blipFill rotWithShape="1">
          <a:blip r:embed="rId2"/>
          <a:srcRect l="16852" t="23374" r="38981" b="25597"/>
          <a:stretch/>
        </p:blipFill>
        <p:spPr>
          <a:xfrm>
            <a:off x="2054578" y="2754488"/>
            <a:ext cx="5384800" cy="3386668"/>
          </a:xfrm>
          <a:prstGeom prst="rect">
            <a:avLst/>
          </a:prstGeom>
        </p:spPr>
      </p:pic>
    </p:spTree>
    <p:extLst>
      <p:ext uri="{BB962C8B-B14F-4D97-AF65-F5344CB8AC3E}">
        <p14:creationId xmlns:p14="http://schemas.microsoft.com/office/powerpoint/2010/main" val="7106075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167AB5-DCC8-4914-8ABC-D30EAA147C9E}"/>
              </a:ext>
            </a:extLst>
          </p:cNvPr>
          <p:cNvSpPr>
            <a:spLocks noGrp="1"/>
          </p:cNvSpPr>
          <p:nvPr>
            <p:ph type="title"/>
          </p:nvPr>
        </p:nvSpPr>
        <p:spPr/>
        <p:txBody>
          <a:bodyPr>
            <a:normAutofit/>
          </a:bodyPr>
          <a:lstStyle/>
          <a:p>
            <a:pPr algn="l"/>
            <a:r>
              <a:rPr lang="en-US" dirty="0">
                <a:solidFill>
                  <a:schemeClr val="tx1"/>
                </a:solidFill>
                <a:latin typeface="quicksand" panose="020B0604020202020204" charset="0"/>
              </a:rPr>
              <a:t>CHECKING OUTLIERS AND PLOTTING IT</a:t>
            </a:r>
            <a:endParaRPr lang="en-IN" dirty="0">
              <a:solidFill>
                <a:schemeClr val="tx1"/>
              </a:solidFill>
              <a:latin typeface="quicksand" panose="020B0604020202020204" charset="0"/>
            </a:endParaRPr>
          </a:p>
        </p:txBody>
      </p:sp>
      <p:sp>
        <p:nvSpPr>
          <p:cNvPr id="3" name="Content Placeholder 2">
            <a:extLst>
              <a:ext uri="{FF2B5EF4-FFF2-40B4-BE49-F238E27FC236}">
                <a16:creationId xmlns:a16="http://schemas.microsoft.com/office/drawing/2014/main" id="{DD4E0E33-AE24-4F8C-9F71-806D5D1B74B3}"/>
              </a:ext>
            </a:extLst>
          </p:cNvPr>
          <p:cNvSpPr>
            <a:spLocks noGrp="1"/>
          </p:cNvSpPr>
          <p:nvPr>
            <p:ph idx="1"/>
          </p:nvPr>
        </p:nvSpPr>
        <p:spPr>
          <a:xfrm>
            <a:off x="913795" y="1732449"/>
            <a:ext cx="10769220" cy="4058751"/>
          </a:xfrm>
        </p:spPr>
        <p:txBody>
          <a:bodyPr/>
          <a:lstStyle/>
          <a:p>
            <a:pPr algn="just"/>
            <a:r>
              <a:rPr lang="en-US" sz="1800" b="0" i="0" u="none" strike="noStrike" baseline="0" dirty="0">
                <a:solidFill>
                  <a:schemeClr val="tx1"/>
                </a:solidFill>
                <a:latin typeface="quicksand" panose="020B0604020202020204" charset="0"/>
              </a:rPr>
              <a:t>An outlier is a data point in a data set which is distant or far from all other observations available. It is a data point which lies outside the overall distribution which is available in the dataset. In statistics, an outlier is an observation point that is distant from other observations. </a:t>
            </a:r>
          </a:p>
          <a:p>
            <a:pPr algn="just"/>
            <a:r>
              <a:rPr lang="en-US" sz="1800" b="0" i="0" u="none" strike="noStrike" baseline="0" dirty="0">
                <a:solidFill>
                  <a:schemeClr val="tx1"/>
                </a:solidFill>
                <a:latin typeface="quicksand" panose="020B0604020202020204" charset="0"/>
              </a:rPr>
              <a:t>A box plot is a method or a process for graphically representing groups of numerical data through their quartiles. Outliers may also be plotted as an individual point. If there is an outlier it will plotted as point in box plot but other numerical data will be grouped together and displayed as boxes in the diagram. In most cases a threshold of 3 or -3 is used i.e., if the Z-score value is higher than or less than 3 or -3 respectively, that particular data point will be identified as outlier. </a:t>
            </a:r>
            <a:endParaRPr lang="en-IN" dirty="0">
              <a:solidFill>
                <a:schemeClr val="tx1"/>
              </a:solidFill>
              <a:latin typeface="quicksand" panose="020B0604020202020204" charset="0"/>
            </a:endParaRPr>
          </a:p>
        </p:txBody>
      </p:sp>
    </p:spTree>
    <p:extLst>
      <p:ext uri="{BB962C8B-B14F-4D97-AF65-F5344CB8AC3E}">
        <p14:creationId xmlns:p14="http://schemas.microsoft.com/office/powerpoint/2010/main" val="12248170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22C755F-624E-4D89-A23B-CE1BD1AD1D0B}"/>
              </a:ext>
            </a:extLst>
          </p:cNvPr>
          <p:cNvPicPr>
            <a:picLocks noChangeAspect="1"/>
          </p:cNvPicPr>
          <p:nvPr/>
        </p:nvPicPr>
        <p:blipFill rotWithShape="1">
          <a:blip r:embed="rId2"/>
          <a:srcRect l="17963" t="21069" r="19537" b="5350"/>
          <a:stretch/>
        </p:blipFill>
        <p:spPr>
          <a:xfrm>
            <a:off x="2190044" y="237068"/>
            <a:ext cx="7620000" cy="3454399"/>
          </a:xfrm>
          <a:prstGeom prst="rect">
            <a:avLst/>
          </a:prstGeom>
        </p:spPr>
      </p:pic>
      <p:pic>
        <p:nvPicPr>
          <p:cNvPr id="7" name="Picture 6">
            <a:extLst>
              <a:ext uri="{FF2B5EF4-FFF2-40B4-BE49-F238E27FC236}">
                <a16:creationId xmlns:a16="http://schemas.microsoft.com/office/drawing/2014/main" id="{FA2CCFB2-B1AB-4D4A-A2E8-EE69D3DFC51D}"/>
              </a:ext>
            </a:extLst>
          </p:cNvPr>
          <p:cNvPicPr>
            <a:picLocks noChangeAspect="1"/>
          </p:cNvPicPr>
          <p:nvPr/>
        </p:nvPicPr>
        <p:blipFill rotWithShape="1">
          <a:blip r:embed="rId3"/>
          <a:srcRect l="17222" t="24856" r="20278" b="11605"/>
          <a:stretch/>
        </p:blipFill>
        <p:spPr>
          <a:xfrm>
            <a:off x="2099733" y="2844800"/>
            <a:ext cx="7620000" cy="4097867"/>
          </a:xfrm>
          <a:prstGeom prst="rect">
            <a:avLst/>
          </a:prstGeom>
        </p:spPr>
      </p:pic>
    </p:spTree>
    <p:extLst>
      <p:ext uri="{BB962C8B-B14F-4D97-AF65-F5344CB8AC3E}">
        <p14:creationId xmlns:p14="http://schemas.microsoft.com/office/powerpoint/2010/main" val="8924891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64B0FE-B2DF-4E7D-8810-46E3582E0D1D}"/>
              </a:ext>
            </a:extLst>
          </p:cNvPr>
          <p:cNvSpPr>
            <a:spLocks noGrp="1"/>
          </p:cNvSpPr>
          <p:nvPr>
            <p:ph type="title"/>
          </p:nvPr>
        </p:nvSpPr>
        <p:spPr>
          <a:xfrm>
            <a:off x="913794" y="426128"/>
            <a:ext cx="10929017" cy="958789"/>
          </a:xfrm>
        </p:spPr>
        <p:txBody>
          <a:bodyPr>
            <a:normAutofit fontScale="90000"/>
          </a:bodyPr>
          <a:lstStyle/>
          <a:p>
            <a:pPr algn="l"/>
            <a:r>
              <a:rPr lang="en-US" dirty="0">
                <a:solidFill>
                  <a:schemeClr val="tx1"/>
                </a:solidFill>
                <a:latin typeface="quicksand" panose="020B0604020202020204" charset="0"/>
              </a:rPr>
              <a:t>HARDWARE AND SOFTWARE REQUIREMENTS AND TOOLS USED</a:t>
            </a:r>
            <a:endParaRPr lang="en-IN" dirty="0">
              <a:solidFill>
                <a:schemeClr val="tx1"/>
              </a:solidFill>
              <a:latin typeface="quicksand" panose="020B0604020202020204" charset="0"/>
            </a:endParaRPr>
          </a:p>
        </p:txBody>
      </p:sp>
      <p:sp>
        <p:nvSpPr>
          <p:cNvPr id="3" name="Content Placeholder 2">
            <a:extLst>
              <a:ext uri="{FF2B5EF4-FFF2-40B4-BE49-F238E27FC236}">
                <a16:creationId xmlns:a16="http://schemas.microsoft.com/office/drawing/2014/main" id="{D12DDA09-CE02-4923-AB41-2205ED584354}"/>
              </a:ext>
            </a:extLst>
          </p:cNvPr>
          <p:cNvSpPr>
            <a:spLocks noGrp="1"/>
          </p:cNvSpPr>
          <p:nvPr>
            <p:ph idx="1"/>
          </p:nvPr>
        </p:nvSpPr>
        <p:spPr>
          <a:xfrm>
            <a:off x="913795" y="1732450"/>
            <a:ext cx="10929016" cy="4259977"/>
          </a:xfrm>
        </p:spPr>
        <p:txBody>
          <a:bodyPr>
            <a:noAutofit/>
          </a:bodyPr>
          <a:lstStyle/>
          <a:p>
            <a:pPr algn="just"/>
            <a:r>
              <a:rPr lang="en-US" sz="1500" b="0" i="0" u="none" strike="noStrike" baseline="0" dirty="0">
                <a:solidFill>
                  <a:schemeClr val="tx1"/>
                </a:solidFill>
                <a:latin typeface="quicksand" panose="020B0604020202020204" charset="0"/>
              </a:rPr>
              <a:t>For doing this project, the hardware used is a laptop with high end specification and a stable internet connection. While coming to software part, I had used anaconda navigator and in that I have used </a:t>
            </a:r>
            <a:r>
              <a:rPr lang="en-US" sz="1500" b="1" i="0" u="none" strike="noStrike" baseline="0" dirty="0" err="1">
                <a:solidFill>
                  <a:schemeClr val="tx1"/>
                </a:solidFill>
                <a:latin typeface="quicksand" panose="020B0604020202020204" charset="0"/>
              </a:rPr>
              <a:t>Jupyter</a:t>
            </a:r>
            <a:r>
              <a:rPr lang="en-US" sz="1500" b="1" i="0" u="none" strike="noStrike" baseline="0" dirty="0">
                <a:solidFill>
                  <a:schemeClr val="tx1"/>
                </a:solidFill>
                <a:latin typeface="quicksand" panose="020B0604020202020204" charset="0"/>
              </a:rPr>
              <a:t> notebook </a:t>
            </a:r>
            <a:r>
              <a:rPr lang="en-US" sz="1500" b="0" i="0" u="none" strike="noStrike" baseline="0" dirty="0">
                <a:solidFill>
                  <a:schemeClr val="tx1"/>
                </a:solidFill>
                <a:latin typeface="quicksand" panose="020B0604020202020204" charset="0"/>
              </a:rPr>
              <a:t>to do my python programming and analysis. </a:t>
            </a:r>
          </a:p>
          <a:p>
            <a:pPr algn="just"/>
            <a:r>
              <a:rPr lang="en-US" sz="1500" b="0" i="0" u="none" strike="noStrike" baseline="0" dirty="0">
                <a:solidFill>
                  <a:schemeClr val="tx1"/>
                </a:solidFill>
                <a:latin typeface="quicksand" panose="020B0604020202020204" charset="0"/>
              </a:rPr>
              <a:t>For using a csv file, Microsoft excel is needed. In Jupyter notebook, I have used lots of python libraries to carry out this project and I have mentioned below with proper justification: </a:t>
            </a:r>
          </a:p>
          <a:p>
            <a:pPr algn="just"/>
            <a:r>
              <a:rPr lang="en-US" sz="1500" b="0" i="0" u="none" strike="noStrike" baseline="0" dirty="0">
                <a:solidFill>
                  <a:schemeClr val="tx1"/>
                </a:solidFill>
                <a:latin typeface="quicksand" panose="020B0604020202020204" charset="0"/>
              </a:rPr>
              <a:t>1. Pandas- a library which is used to read the data, visualization and analysis of data. </a:t>
            </a:r>
          </a:p>
          <a:p>
            <a:pPr algn="just"/>
            <a:r>
              <a:rPr lang="en-US" sz="1500" b="0" i="0" u="none" strike="noStrike" baseline="0" dirty="0">
                <a:solidFill>
                  <a:schemeClr val="tx1"/>
                </a:solidFill>
                <a:latin typeface="quicksand" panose="020B0604020202020204" charset="0"/>
              </a:rPr>
              <a:t>2. NumPy- used for working with array and various mathematical techniques. </a:t>
            </a:r>
          </a:p>
          <a:p>
            <a:pPr algn="just"/>
            <a:r>
              <a:rPr lang="en-US" sz="1500" b="0" i="0" u="none" strike="noStrike" baseline="0" dirty="0">
                <a:solidFill>
                  <a:schemeClr val="tx1"/>
                </a:solidFill>
                <a:latin typeface="quicksand" panose="020B0604020202020204" charset="0"/>
              </a:rPr>
              <a:t>3. Seaborn- visualization tool for plotting different types of plot. </a:t>
            </a:r>
          </a:p>
          <a:p>
            <a:pPr algn="just"/>
            <a:r>
              <a:rPr lang="en-US" sz="1500" b="0" i="0" u="none" strike="noStrike" baseline="0" dirty="0">
                <a:solidFill>
                  <a:schemeClr val="tx1"/>
                </a:solidFill>
                <a:latin typeface="quicksand" panose="020B0604020202020204" charset="0"/>
              </a:rPr>
              <a:t>4. Matplotlib- It provides an object-oriented API for embedding plots into applications.</a:t>
            </a:r>
          </a:p>
          <a:p>
            <a:pPr algn="just"/>
            <a:r>
              <a:rPr lang="en-US" sz="1500" b="0" i="0" u="none" strike="noStrike" baseline="0" dirty="0">
                <a:solidFill>
                  <a:schemeClr val="tx1"/>
                </a:solidFill>
                <a:latin typeface="quicksand" panose="020B0604020202020204" charset="0"/>
              </a:rPr>
              <a:t>7. </a:t>
            </a:r>
            <a:r>
              <a:rPr lang="en-US" sz="1500" dirty="0">
                <a:latin typeface="quicksand" panose="020B0604020202020204" charset="0"/>
              </a:rPr>
              <a:t>VIF</a:t>
            </a:r>
            <a:r>
              <a:rPr lang="en-US" sz="1500" b="0" i="0" u="none" strike="noStrike" baseline="0" dirty="0">
                <a:solidFill>
                  <a:schemeClr val="tx1"/>
                </a:solidFill>
                <a:latin typeface="quicksand" panose="020B0604020202020204" charset="0"/>
              </a:rPr>
              <a:t>- I used this to </a:t>
            </a:r>
            <a:r>
              <a:rPr lang="en-US" sz="1500" dirty="0">
                <a:latin typeface="quicksand" panose="020B0604020202020204" charset="0"/>
              </a:rPr>
              <a:t>check multicollinearity in the </a:t>
            </a:r>
            <a:r>
              <a:rPr lang="en-US" sz="1500" b="0" i="0" u="none" strike="noStrike" baseline="0" dirty="0">
                <a:solidFill>
                  <a:schemeClr val="tx1"/>
                </a:solidFill>
                <a:latin typeface="quicksand" panose="020B0604020202020204" charset="0"/>
              </a:rPr>
              <a:t>the data columns values. </a:t>
            </a:r>
          </a:p>
          <a:p>
            <a:pPr algn="just"/>
            <a:r>
              <a:rPr lang="en-US" sz="1500" b="0" i="0" u="none" strike="noStrike" baseline="0" dirty="0">
                <a:solidFill>
                  <a:schemeClr val="tx1"/>
                </a:solidFill>
                <a:latin typeface="quicksand" panose="020B0604020202020204" charset="0"/>
              </a:rPr>
              <a:t>8. standard scaler- I used this to scale my data before sending it to model. </a:t>
            </a:r>
          </a:p>
          <a:p>
            <a:pPr algn="just"/>
            <a:r>
              <a:rPr lang="en-US" sz="1500" b="0" i="0" u="none" strike="noStrike" baseline="0" dirty="0">
                <a:solidFill>
                  <a:schemeClr val="tx1"/>
                </a:solidFill>
                <a:latin typeface="quicksand" panose="020B0604020202020204" charset="0"/>
              </a:rPr>
              <a:t>9. </a:t>
            </a:r>
            <a:r>
              <a:rPr lang="en-US" sz="1500" b="0" i="0" u="none" strike="noStrike" baseline="0" dirty="0" err="1">
                <a:solidFill>
                  <a:schemeClr val="tx1"/>
                </a:solidFill>
                <a:latin typeface="quicksand" panose="020B0604020202020204" charset="0"/>
              </a:rPr>
              <a:t>train_test_split</a:t>
            </a:r>
            <a:r>
              <a:rPr lang="en-US" sz="1500" b="0" i="0" u="none" strike="noStrike" baseline="0" dirty="0">
                <a:solidFill>
                  <a:schemeClr val="tx1"/>
                </a:solidFill>
                <a:latin typeface="quicksand" panose="020B0604020202020204" charset="0"/>
              </a:rPr>
              <a:t>- to split the test and train data. </a:t>
            </a:r>
          </a:p>
          <a:p>
            <a:pPr algn="just"/>
            <a:r>
              <a:rPr lang="en-US" sz="1500" b="0" i="0" u="none" strike="noStrike" baseline="0" dirty="0">
                <a:solidFill>
                  <a:schemeClr val="tx1"/>
                </a:solidFill>
                <a:latin typeface="quicksand" panose="020B0604020202020204" charset="0"/>
              </a:rPr>
              <a:t>10. Then I used different Regression algorithms to find out the best model for predictions. </a:t>
            </a:r>
          </a:p>
          <a:p>
            <a:pPr algn="just"/>
            <a:r>
              <a:rPr lang="en-US" sz="1500" b="0" i="0" u="none" strike="noStrike" baseline="0" dirty="0">
                <a:solidFill>
                  <a:schemeClr val="tx1"/>
                </a:solidFill>
                <a:latin typeface="quicksand" panose="020B0604020202020204" charset="0"/>
              </a:rPr>
              <a:t>11. Pickle - library used to save the model in either pickle or obj file. </a:t>
            </a:r>
            <a:endParaRPr lang="en-IN" sz="1500" dirty="0">
              <a:solidFill>
                <a:schemeClr val="tx1"/>
              </a:solidFill>
              <a:latin typeface="quicksand" panose="020B0604020202020204" charset="0"/>
            </a:endParaRPr>
          </a:p>
        </p:txBody>
      </p:sp>
    </p:spTree>
    <p:extLst>
      <p:ext uri="{BB962C8B-B14F-4D97-AF65-F5344CB8AC3E}">
        <p14:creationId xmlns:p14="http://schemas.microsoft.com/office/powerpoint/2010/main" val="42467217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606CDC-6777-4850-8014-9BFEF28F7984}"/>
              </a:ext>
            </a:extLst>
          </p:cNvPr>
          <p:cNvSpPr>
            <a:spLocks noGrp="1"/>
          </p:cNvSpPr>
          <p:nvPr>
            <p:ph type="title"/>
          </p:nvPr>
        </p:nvSpPr>
        <p:spPr/>
        <p:txBody>
          <a:bodyPr>
            <a:normAutofit/>
          </a:bodyPr>
          <a:lstStyle/>
          <a:p>
            <a:pPr algn="l"/>
            <a:r>
              <a:rPr lang="en-US" sz="3600" b="0" i="0" u="none" strike="noStrike" baseline="0" dirty="0">
                <a:solidFill>
                  <a:schemeClr val="tx1"/>
                </a:solidFill>
                <a:latin typeface="quicksand" panose="020B0604020202020204" charset="0"/>
              </a:rPr>
              <a:t>MODEL/S DEVELOPMENT AND EVALUATION </a:t>
            </a:r>
            <a:endParaRPr lang="en-IN" sz="3600" dirty="0">
              <a:solidFill>
                <a:schemeClr val="tx1"/>
              </a:solidFill>
              <a:latin typeface="quicksand" panose="020B0604020202020204" charset="0"/>
            </a:endParaRPr>
          </a:p>
        </p:txBody>
      </p:sp>
      <p:sp>
        <p:nvSpPr>
          <p:cNvPr id="3" name="Content Placeholder 2">
            <a:extLst>
              <a:ext uri="{FF2B5EF4-FFF2-40B4-BE49-F238E27FC236}">
                <a16:creationId xmlns:a16="http://schemas.microsoft.com/office/drawing/2014/main" id="{42EDDA21-AAC0-436B-8CDE-DC935696CC33}"/>
              </a:ext>
            </a:extLst>
          </p:cNvPr>
          <p:cNvSpPr>
            <a:spLocks noGrp="1"/>
          </p:cNvSpPr>
          <p:nvPr>
            <p:ph idx="1"/>
          </p:nvPr>
        </p:nvSpPr>
        <p:spPr/>
        <p:txBody>
          <a:bodyPr/>
          <a:lstStyle/>
          <a:p>
            <a:pPr algn="just"/>
            <a:r>
              <a:rPr lang="en-US" sz="1800" b="0" i="0" u="none" strike="noStrike" baseline="0" dirty="0">
                <a:solidFill>
                  <a:schemeClr val="tx1"/>
                </a:solidFill>
                <a:latin typeface="quicksand" panose="020B0604020202020204" charset="0"/>
              </a:rPr>
              <a:t>From the given dataset it can be concluded that it is a Regression problem as the output column “</a:t>
            </a:r>
            <a:r>
              <a:rPr lang="en-US" sz="1800" dirty="0">
                <a:latin typeface="quicksand" panose="020B0604020202020204" charset="0"/>
              </a:rPr>
              <a:t>fare</a:t>
            </a:r>
            <a:r>
              <a:rPr lang="en-US" sz="1800" b="0" i="0" u="none" strike="noStrike" baseline="0" dirty="0">
                <a:solidFill>
                  <a:schemeClr val="tx1"/>
                </a:solidFill>
                <a:latin typeface="quicksand" panose="020B0604020202020204" charset="0"/>
              </a:rPr>
              <a:t>” has continuous output. So, for further analysis of the problem, I have to import or call out the Regression related libraries in Python work frame. </a:t>
            </a:r>
          </a:p>
          <a:p>
            <a:pPr algn="just"/>
            <a:r>
              <a:rPr lang="en-US" sz="1800" b="0" i="0" u="none" strike="noStrike" baseline="0" dirty="0">
                <a:solidFill>
                  <a:schemeClr val="tx1"/>
                </a:solidFill>
                <a:latin typeface="quicksand" panose="020B0604020202020204" charset="0"/>
              </a:rPr>
              <a:t>The different libraries used for the problem solving are: </a:t>
            </a:r>
          </a:p>
          <a:p>
            <a:pPr marL="379800" indent="-342900" algn="just">
              <a:buFont typeface="+mj-lt"/>
              <a:buAutoNum type="arabicPeriod"/>
            </a:pPr>
            <a:r>
              <a:rPr lang="en-US" sz="1800" dirty="0" err="1">
                <a:solidFill>
                  <a:schemeClr val="tx1"/>
                </a:solidFill>
                <a:latin typeface="quicksand" panose="020B0604020202020204" charset="0"/>
              </a:rPr>
              <a:t>Sklearn</a:t>
            </a:r>
            <a:endParaRPr lang="en-US" sz="1800" dirty="0">
              <a:solidFill>
                <a:schemeClr val="tx1"/>
              </a:solidFill>
              <a:latin typeface="quicksand" panose="020B0604020202020204" charset="0"/>
            </a:endParaRPr>
          </a:p>
          <a:p>
            <a:pPr marL="379800" indent="-342900" algn="just">
              <a:buFont typeface="+mj-lt"/>
              <a:buAutoNum type="arabicPeriod"/>
            </a:pPr>
            <a:r>
              <a:rPr lang="en-US" sz="1800" dirty="0" err="1">
                <a:solidFill>
                  <a:schemeClr val="tx1"/>
                </a:solidFill>
                <a:latin typeface="quicksand" panose="020B0604020202020204" charset="0"/>
              </a:rPr>
              <a:t>Sklearn.linear_model</a:t>
            </a:r>
            <a:endParaRPr lang="en-US" sz="1800" dirty="0">
              <a:solidFill>
                <a:schemeClr val="tx1"/>
              </a:solidFill>
              <a:latin typeface="quicksand" panose="020B0604020202020204" charset="0"/>
            </a:endParaRPr>
          </a:p>
          <a:p>
            <a:pPr marL="379800" indent="-342900" algn="just">
              <a:buFont typeface="+mj-lt"/>
              <a:buAutoNum type="arabicPeriod"/>
            </a:pPr>
            <a:r>
              <a:rPr lang="en-US" sz="1800" dirty="0" err="1">
                <a:solidFill>
                  <a:schemeClr val="tx1"/>
                </a:solidFill>
                <a:latin typeface="quicksand" panose="020B0604020202020204" charset="0"/>
              </a:rPr>
              <a:t>Sklearn.ensemble</a:t>
            </a:r>
            <a:endParaRPr lang="en-US" sz="1800" dirty="0">
              <a:solidFill>
                <a:schemeClr val="tx1"/>
              </a:solidFill>
              <a:latin typeface="quicksand" panose="020B0604020202020204" charset="0"/>
            </a:endParaRPr>
          </a:p>
          <a:p>
            <a:pPr marL="379800" indent="-342900" algn="just">
              <a:buFont typeface="+mj-lt"/>
              <a:buAutoNum type="arabicPeriod"/>
            </a:pPr>
            <a:r>
              <a:rPr lang="en-US" sz="1800" dirty="0" err="1">
                <a:solidFill>
                  <a:schemeClr val="tx1"/>
                </a:solidFill>
                <a:latin typeface="quicksand" panose="020B0604020202020204" charset="0"/>
              </a:rPr>
              <a:t>Sklearn.metrics</a:t>
            </a:r>
            <a:endParaRPr lang="en-US" sz="1800" dirty="0">
              <a:solidFill>
                <a:schemeClr val="tx1"/>
              </a:solidFill>
              <a:latin typeface="quicksand" panose="020B0604020202020204" charset="0"/>
            </a:endParaRPr>
          </a:p>
          <a:p>
            <a:pPr marL="379800" indent="-342900" algn="just">
              <a:buFont typeface="+mj-lt"/>
              <a:buAutoNum type="arabicPeriod"/>
            </a:pPr>
            <a:r>
              <a:rPr lang="en-US" sz="1800" dirty="0" err="1">
                <a:solidFill>
                  <a:schemeClr val="tx1"/>
                </a:solidFill>
                <a:latin typeface="quicksand" panose="020B0604020202020204" charset="0"/>
              </a:rPr>
              <a:t>Sklearn.model_selection</a:t>
            </a:r>
            <a:endParaRPr lang="en-US" sz="1800" dirty="0">
              <a:solidFill>
                <a:schemeClr val="tx1"/>
              </a:solidFill>
              <a:latin typeface="quicksand" panose="020B0604020202020204" charset="0"/>
            </a:endParaRPr>
          </a:p>
          <a:p>
            <a:pPr algn="just"/>
            <a:endParaRPr lang="en-IN" dirty="0">
              <a:solidFill>
                <a:schemeClr val="tx1"/>
              </a:solidFill>
              <a:latin typeface="quicksand" panose="020B0604020202020204" charset="0"/>
            </a:endParaRPr>
          </a:p>
        </p:txBody>
      </p:sp>
    </p:spTree>
    <p:extLst>
      <p:ext uri="{BB962C8B-B14F-4D97-AF65-F5344CB8AC3E}">
        <p14:creationId xmlns:p14="http://schemas.microsoft.com/office/powerpoint/2010/main" val="1876813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CF4BB3-9668-4E17-98E2-DB990C9DDFB4}"/>
              </a:ext>
            </a:extLst>
          </p:cNvPr>
          <p:cNvSpPr>
            <a:spLocks noGrp="1"/>
          </p:cNvSpPr>
          <p:nvPr>
            <p:ph type="title"/>
          </p:nvPr>
        </p:nvSpPr>
        <p:spPr>
          <a:xfrm>
            <a:off x="913795" y="310718"/>
            <a:ext cx="10449622" cy="1393795"/>
          </a:xfrm>
        </p:spPr>
        <p:txBody>
          <a:bodyPr>
            <a:normAutofit fontScale="90000"/>
          </a:bodyPr>
          <a:lstStyle/>
          <a:p>
            <a:pPr algn="l"/>
            <a:r>
              <a:rPr lang="en-US" sz="3600" dirty="0">
                <a:solidFill>
                  <a:schemeClr val="tx1"/>
                </a:solidFill>
                <a:latin typeface="quicksand" panose="020B0604020202020204" charset="0"/>
              </a:rPr>
              <a:t>                            </a:t>
            </a:r>
            <a:r>
              <a:rPr lang="en-US" dirty="0">
                <a:solidFill>
                  <a:schemeClr val="tx1"/>
                </a:solidFill>
                <a:latin typeface="quicksand" panose="020B0604020202020204" charset="0"/>
              </a:rPr>
              <a:t> INTRODUCTION       </a:t>
            </a:r>
            <a:br>
              <a:rPr lang="en-US" sz="3600" dirty="0">
                <a:solidFill>
                  <a:schemeClr val="tx1"/>
                </a:solidFill>
                <a:latin typeface="quicksand" panose="020B0604020202020204" charset="0"/>
              </a:rPr>
            </a:br>
            <a:br>
              <a:rPr lang="en-US" sz="3600" dirty="0">
                <a:solidFill>
                  <a:schemeClr val="tx1"/>
                </a:solidFill>
                <a:latin typeface="quicksand" panose="020B0604020202020204" charset="0"/>
              </a:rPr>
            </a:br>
            <a:r>
              <a:rPr lang="en-US" sz="3100" dirty="0">
                <a:solidFill>
                  <a:schemeClr val="tx1"/>
                </a:solidFill>
                <a:latin typeface="quicksand" panose="020B0604020202020204" charset="0"/>
              </a:rPr>
              <a:t>BUSINESS PROBLEM FRAMING</a:t>
            </a:r>
            <a:endParaRPr lang="en-IN" sz="3100" dirty="0">
              <a:solidFill>
                <a:schemeClr val="tx1"/>
              </a:solidFill>
              <a:latin typeface="quicksand" panose="020B0604020202020204" charset="0"/>
            </a:endParaRPr>
          </a:p>
        </p:txBody>
      </p:sp>
      <p:sp>
        <p:nvSpPr>
          <p:cNvPr id="3" name="Content Placeholder 2">
            <a:extLst>
              <a:ext uri="{FF2B5EF4-FFF2-40B4-BE49-F238E27FC236}">
                <a16:creationId xmlns:a16="http://schemas.microsoft.com/office/drawing/2014/main" id="{A38D8482-9499-45F8-AF74-3B9FC7D1C2D2}"/>
              </a:ext>
            </a:extLst>
          </p:cNvPr>
          <p:cNvSpPr>
            <a:spLocks noGrp="1"/>
          </p:cNvSpPr>
          <p:nvPr>
            <p:ph idx="1"/>
          </p:nvPr>
        </p:nvSpPr>
        <p:spPr>
          <a:xfrm>
            <a:off x="913794" y="2024109"/>
            <a:ext cx="10760341" cy="4145872"/>
          </a:xfrm>
        </p:spPr>
        <p:txBody>
          <a:bodyPr>
            <a:normAutofit/>
          </a:bodyPr>
          <a:lstStyle/>
          <a:p>
            <a:pPr marL="0" indent="0">
              <a:buNone/>
            </a:pPr>
            <a:r>
              <a:rPr lang="en-US" dirty="0"/>
              <a:t>The airline industry is considered as one of the most sophisticated industry in using complex pricing strategies. Nowadays, ticket prices can vary dynamically and significantly for the same flight, even for nearby seats. Anyone who has booked a flight ticket knows how unexpectedly the prices vary. The cheapest available ticket on a given flight gets more and less expensive over time. This usually happens as an attempt to maximize revenue based on</a:t>
            </a:r>
          </a:p>
          <a:p>
            <a:pPr marL="0" indent="0">
              <a:buNone/>
            </a:pPr>
            <a:r>
              <a:rPr lang="en-US" dirty="0"/>
              <a:t>1. Time of purchase patterns (making sure last-minute purchases are expensive)</a:t>
            </a:r>
          </a:p>
          <a:p>
            <a:pPr marL="0" indent="0">
              <a:buNone/>
            </a:pPr>
            <a:r>
              <a:rPr lang="en-US" dirty="0"/>
              <a:t>2. Keeping the flight as full as they want it (raising prices on a flight which is filling up in order to reduce sales and hold back inventory for those expensive last-minute expensive purchases)</a:t>
            </a:r>
          </a:p>
          <a:p>
            <a:pPr marL="0" indent="0" algn="just">
              <a:buNone/>
            </a:pPr>
            <a:endParaRPr lang="en-IN" dirty="0">
              <a:solidFill>
                <a:schemeClr val="tx1"/>
              </a:solidFill>
              <a:latin typeface="quicksand" panose="020B0604020202020204" charset="0"/>
            </a:endParaRPr>
          </a:p>
        </p:txBody>
      </p:sp>
    </p:spTree>
    <p:extLst>
      <p:ext uri="{BB962C8B-B14F-4D97-AF65-F5344CB8AC3E}">
        <p14:creationId xmlns:p14="http://schemas.microsoft.com/office/powerpoint/2010/main" val="8115566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68A6D5-2EB8-4CBC-8B44-DFF3C0F382EB}"/>
              </a:ext>
            </a:extLst>
          </p:cNvPr>
          <p:cNvSpPr>
            <a:spLocks noGrp="1"/>
          </p:cNvSpPr>
          <p:nvPr>
            <p:ph type="title"/>
          </p:nvPr>
        </p:nvSpPr>
        <p:spPr/>
        <p:txBody>
          <a:bodyPr>
            <a:normAutofit/>
          </a:bodyPr>
          <a:lstStyle/>
          <a:p>
            <a:pPr algn="l"/>
            <a:r>
              <a:rPr lang="en-US" sz="3600" dirty="0">
                <a:solidFill>
                  <a:schemeClr val="tx1"/>
                </a:solidFill>
                <a:latin typeface="quicksand" panose="020B0604020202020204" charset="0"/>
              </a:rPr>
              <a:t>TESTING OF IDENTIFIED APPROACHES</a:t>
            </a:r>
            <a:endParaRPr lang="en-IN" sz="3600" dirty="0">
              <a:solidFill>
                <a:schemeClr val="tx1"/>
              </a:solidFill>
              <a:latin typeface="quicksand" panose="020B0604020202020204" charset="0"/>
            </a:endParaRPr>
          </a:p>
        </p:txBody>
      </p:sp>
      <p:sp>
        <p:nvSpPr>
          <p:cNvPr id="3" name="Content Placeholder 2">
            <a:extLst>
              <a:ext uri="{FF2B5EF4-FFF2-40B4-BE49-F238E27FC236}">
                <a16:creationId xmlns:a16="http://schemas.microsoft.com/office/drawing/2014/main" id="{0B91B8D6-D2D2-4443-83AF-9DAC692D35AD}"/>
              </a:ext>
            </a:extLst>
          </p:cNvPr>
          <p:cNvSpPr>
            <a:spLocks noGrp="1"/>
          </p:cNvSpPr>
          <p:nvPr>
            <p:ph idx="1"/>
          </p:nvPr>
        </p:nvSpPr>
        <p:spPr>
          <a:xfrm>
            <a:off x="1103312" y="1093694"/>
            <a:ext cx="8946541" cy="5154705"/>
          </a:xfrm>
        </p:spPr>
        <p:txBody>
          <a:bodyPr/>
          <a:lstStyle/>
          <a:p>
            <a:r>
              <a:rPr lang="en-US" sz="1800" b="0" i="0" u="none" strike="noStrike" baseline="0" dirty="0">
                <a:solidFill>
                  <a:schemeClr val="tx1"/>
                </a:solidFill>
                <a:latin typeface="Quicksand" panose="020B0604020202020204" charset="0"/>
              </a:rPr>
              <a:t>After completing the required pre-processing techniques for the model building data is separated as input and output columns before passing it to the </a:t>
            </a:r>
            <a:r>
              <a:rPr lang="en-US" sz="1800" b="0" i="0" u="none" strike="noStrike" baseline="0" dirty="0" err="1">
                <a:solidFill>
                  <a:schemeClr val="tx1"/>
                </a:solidFill>
                <a:latin typeface="Quicksand" panose="020B0604020202020204" charset="0"/>
              </a:rPr>
              <a:t>train_test_split</a:t>
            </a:r>
            <a:r>
              <a:rPr lang="en-US" sz="1800" b="0" i="0" u="none" strike="noStrike" baseline="0" dirty="0">
                <a:solidFill>
                  <a:schemeClr val="tx1"/>
                </a:solidFill>
                <a:latin typeface="Quicksand" panose="020B0604020202020204" charset="0"/>
              </a:rPr>
              <a:t>. </a:t>
            </a:r>
            <a:endParaRPr lang="en-IN" dirty="0">
              <a:solidFill>
                <a:schemeClr val="tx1"/>
              </a:solidFill>
              <a:latin typeface="Quicksand" panose="020B0604020202020204" charset="0"/>
            </a:endParaRPr>
          </a:p>
        </p:txBody>
      </p:sp>
      <p:pic>
        <p:nvPicPr>
          <p:cNvPr id="7" name="Picture 6">
            <a:extLst>
              <a:ext uri="{FF2B5EF4-FFF2-40B4-BE49-F238E27FC236}">
                <a16:creationId xmlns:a16="http://schemas.microsoft.com/office/drawing/2014/main" id="{20373582-9540-4B22-84E7-6835F650BD0D}"/>
              </a:ext>
            </a:extLst>
          </p:cNvPr>
          <p:cNvPicPr>
            <a:picLocks noChangeAspect="1"/>
          </p:cNvPicPr>
          <p:nvPr/>
        </p:nvPicPr>
        <p:blipFill rotWithShape="1">
          <a:blip r:embed="rId2"/>
          <a:srcRect l="17562" t="23374" r="50741" b="43704"/>
          <a:stretch/>
        </p:blipFill>
        <p:spPr>
          <a:xfrm>
            <a:off x="2141166" y="2494224"/>
            <a:ext cx="7183456" cy="3037332"/>
          </a:xfrm>
          <a:prstGeom prst="rect">
            <a:avLst/>
          </a:prstGeom>
        </p:spPr>
      </p:pic>
    </p:spTree>
    <p:extLst>
      <p:ext uri="{BB962C8B-B14F-4D97-AF65-F5344CB8AC3E}">
        <p14:creationId xmlns:p14="http://schemas.microsoft.com/office/powerpoint/2010/main" val="5659053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91C9C2-E6F8-4EC8-ACD4-860F5166B13B}"/>
              </a:ext>
            </a:extLst>
          </p:cNvPr>
          <p:cNvSpPr>
            <a:spLocks noGrp="1"/>
          </p:cNvSpPr>
          <p:nvPr>
            <p:ph type="title"/>
          </p:nvPr>
        </p:nvSpPr>
        <p:spPr>
          <a:xfrm>
            <a:off x="913794" y="609600"/>
            <a:ext cx="10813607" cy="642151"/>
          </a:xfrm>
        </p:spPr>
        <p:txBody>
          <a:bodyPr>
            <a:normAutofit fontScale="90000"/>
          </a:bodyPr>
          <a:lstStyle/>
          <a:p>
            <a:pPr algn="l"/>
            <a:r>
              <a:rPr lang="en-US" dirty="0">
                <a:solidFill>
                  <a:schemeClr val="tx1"/>
                </a:solidFill>
                <a:latin typeface="Quicksand" panose="020B0604020202020204" charset="0"/>
              </a:rPr>
              <a:t>SCALING THE DATA USING STANDARD SCALER</a:t>
            </a:r>
            <a:endParaRPr lang="en-IN" dirty="0">
              <a:solidFill>
                <a:schemeClr val="tx1"/>
              </a:solidFill>
              <a:latin typeface="Quicksand" panose="020B0604020202020204" charset="0"/>
            </a:endParaRPr>
          </a:p>
        </p:txBody>
      </p:sp>
      <p:sp>
        <p:nvSpPr>
          <p:cNvPr id="3" name="Content Placeholder 2">
            <a:extLst>
              <a:ext uri="{FF2B5EF4-FFF2-40B4-BE49-F238E27FC236}">
                <a16:creationId xmlns:a16="http://schemas.microsoft.com/office/drawing/2014/main" id="{642287F9-4116-4A27-AD11-6BED0A0C105F}"/>
              </a:ext>
            </a:extLst>
          </p:cNvPr>
          <p:cNvSpPr>
            <a:spLocks noGrp="1"/>
          </p:cNvSpPr>
          <p:nvPr>
            <p:ph idx="1"/>
          </p:nvPr>
        </p:nvSpPr>
        <p:spPr>
          <a:xfrm>
            <a:off x="913795" y="1606859"/>
            <a:ext cx="10353762" cy="4184342"/>
          </a:xfrm>
        </p:spPr>
        <p:txBody>
          <a:bodyPr/>
          <a:lstStyle/>
          <a:p>
            <a:pPr algn="just"/>
            <a:r>
              <a:rPr lang="en-US" sz="1800" b="0" i="0" u="none" strike="noStrike" baseline="0" dirty="0">
                <a:solidFill>
                  <a:schemeClr val="tx1"/>
                </a:solidFill>
                <a:latin typeface="Calibri" panose="020F0502020204030204" pitchFamily="34" charset="0"/>
              </a:rPr>
              <a:t>For each value in a feature, </a:t>
            </a:r>
            <a:r>
              <a:rPr lang="en-US" sz="1800" b="0" i="0" u="none" strike="noStrike" baseline="0" dirty="0" err="1">
                <a:solidFill>
                  <a:schemeClr val="tx1"/>
                </a:solidFill>
                <a:latin typeface="Calibri" panose="020F0502020204030204" pitchFamily="34" charset="0"/>
              </a:rPr>
              <a:t>StandardScaler</a:t>
            </a:r>
            <a:r>
              <a:rPr lang="en-US" sz="1800" b="0" i="0" u="none" strike="noStrike" baseline="0" dirty="0">
                <a:solidFill>
                  <a:schemeClr val="tx1"/>
                </a:solidFill>
                <a:latin typeface="Calibri" panose="020F0502020204030204" pitchFamily="34" charset="0"/>
              </a:rPr>
              <a:t> subtracts the minimum value in the feature and then divides by the range. The range is the difference between the original maximum and original minimum. </a:t>
            </a:r>
            <a:r>
              <a:rPr lang="en-US" sz="1800" b="0" i="0" u="none" strike="noStrike" baseline="0" dirty="0" err="1">
                <a:solidFill>
                  <a:schemeClr val="tx1"/>
                </a:solidFill>
                <a:latin typeface="Calibri" panose="020F0502020204030204" pitchFamily="34" charset="0"/>
              </a:rPr>
              <a:t>StandardScaler</a:t>
            </a:r>
            <a:r>
              <a:rPr lang="en-US" sz="1800" b="0" i="0" u="none" strike="noStrike" baseline="0" dirty="0">
                <a:solidFill>
                  <a:schemeClr val="tx1"/>
                </a:solidFill>
                <a:latin typeface="Calibri" panose="020F0502020204030204" pitchFamily="34" charset="0"/>
              </a:rPr>
              <a:t> preserves the shape of the original distribution. </a:t>
            </a:r>
            <a:endParaRPr lang="en-IN" dirty="0">
              <a:solidFill>
                <a:schemeClr val="tx1"/>
              </a:solidFill>
            </a:endParaRPr>
          </a:p>
        </p:txBody>
      </p:sp>
      <p:pic>
        <p:nvPicPr>
          <p:cNvPr id="7" name="Picture 6">
            <a:extLst>
              <a:ext uri="{FF2B5EF4-FFF2-40B4-BE49-F238E27FC236}">
                <a16:creationId xmlns:a16="http://schemas.microsoft.com/office/drawing/2014/main" id="{346C95C9-B234-4945-87C7-ED107DBABE53}"/>
              </a:ext>
            </a:extLst>
          </p:cNvPr>
          <p:cNvPicPr>
            <a:picLocks noChangeAspect="1"/>
          </p:cNvPicPr>
          <p:nvPr/>
        </p:nvPicPr>
        <p:blipFill rotWithShape="1">
          <a:blip r:embed="rId2"/>
          <a:srcRect l="18611" t="23430" r="17500" b="20494"/>
          <a:stretch/>
        </p:blipFill>
        <p:spPr>
          <a:xfrm>
            <a:off x="1422400" y="2991556"/>
            <a:ext cx="8635999" cy="3341511"/>
          </a:xfrm>
          <a:prstGeom prst="rect">
            <a:avLst/>
          </a:prstGeom>
        </p:spPr>
      </p:pic>
    </p:spTree>
    <p:extLst>
      <p:ext uri="{BB962C8B-B14F-4D97-AF65-F5344CB8AC3E}">
        <p14:creationId xmlns:p14="http://schemas.microsoft.com/office/powerpoint/2010/main" val="19090723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7ED845-907D-4C5F-8363-183C1AA69069}"/>
              </a:ext>
            </a:extLst>
          </p:cNvPr>
          <p:cNvSpPr>
            <a:spLocks noGrp="1"/>
          </p:cNvSpPr>
          <p:nvPr>
            <p:ph type="title"/>
          </p:nvPr>
        </p:nvSpPr>
        <p:spPr>
          <a:xfrm>
            <a:off x="646111" y="452718"/>
            <a:ext cx="9404723" cy="843064"/>
          </a:xfrm>
        </p:spPr>
        <p:txBody>
          <a:bodyPr>
            <a:normAutofit/>
          </a:bodyPr>
          <a:lstStyle/>
          <a:p>
            <a:pPr algn="l"/>
            <a:r>
              <a:rPr lang="en-US" sz="3600" dirty="0">
                <a:solidFill>
                  <a:schemeClr val="tx1"/>
                </a:solidFill>
                <a:latin typeface="Quicksand" panose="020B0604020202020204" charset="0"/>
              </a:rPr>
              <a:t>Multicollinearity check using VIF</a:t>
            </a:r>
            <a:endParaRPr lang="en-IN" sz="3600" dirty="0">
              <a:solidFill>
                <a:schemeClr val="tx1"/>
              </a:solidFill>
              <a:latin typeface="Quicksand" panose="020B0604020202020204" charset="0"/>
            </a:endParaRPr>
          </a:p>
        </p:txBody>
      </p:sp>
      <p:sp>
        <p:nvSpPr>
          <p:cNvPr id="3" name="Content Placeholder 2">
            <a:extLst>
              <a:ext uri="{FF2B5EF4-FFF2-40B4-BE49-F238E27FC236}">
                <a16:creationId xmlns:a16="http://schemas.microsoft.com/office/drawing/2014/main" id="{0CAB7ACC-05B2-4226-9A91-A4DED9822E3E}"/>
              </a:ext>
            </a:extLst>
          </p:cNvPr>
          <p:cNvSpPr>
            <a:spLocks noGrp="1"/>
          </p:cNvSpPr>
          <p:nvPr>
            <p:ph idx="1"/>
          </p:nvPr>
        </p:nvSpPr>
        <p:spPr/>
        <p:txBody>
          <a:bodyPr/>
          <a:lstStyle/>
          <a:p>
            <a:pPr marL="0" indent="0" algn="just">
              <a:buNone/>
            </a:pPr>
            <a:r>
              <a:rPr lang="en-US" sz="1800" b="0" i="0" u="none" strike="noStrike" baseline="0" dirty="0">
                <a:solidFill>
                  <a:schemeClr val="tx1"/>
                </a:solidFill>
                <a:latin typeface="Quicksand" panose="020B0604020202020204" charset="0"/>
              </a:rPr>
              <a:t> </a:t>
            </a:r>
            <a:endParaRPr lang="en-IN" dirty="0">
              <a:solidFill>
                <a:schemeClr val="tx1"/>
              </a:solidFill>
              <a:latin typeface="Quicksand" panose="020B0604020202020204" charset="0"/>
            </a:endParaRPr>
          </a:p>
        </p:txBody>
      </p:sp>
      <p:pic>
        <p:nvPicPr>
          <p:cNvPr id="8" name="Picture 7">
            <a:extLst>
              <a:ext uri="{FF2B5EF4-FFF2-40B4-BE49-F238E27FC236}">
                <a16:creationId xmlns:a16="http://schemas.microsoft.com/office/drawing/2014/main" id="{7684F833-195B-43ED-9F74-CBF24CACFBAE}"/>
              </a:ext>
            </a:extLst>
          </p:cNvPr>
          <p:cNvPicPr>
            <a:picLocks noChangeAspect="1"/>
          </p:cNvPicPr>
          <p:nvPr/>
        </p:nvPicPr>
        <p:blipFill rotWithShape="1">
          <a:blip r:embed="rId2"/>
          <a:srcRect l="17570" t="26466" r="29815" b="55226"/>
          <a:stretch/>
        </p:blipFill>
        <p:spPr>
          <a:xfrm>
            <a:off x="-169332" y="2619022"/>
            <a:ext cx="6193614" cy="4425244"/>
          </a:xfrm>
          <a:prstGeom prst="rect">
            <a:avLst/>
          </a:prstGeom>
        </p:spPr>
      </p:pic>
      <p:pic>
        <p:nvPicPr>
          <p:cNvPr id="11" name="Picture 10">
            <a:extLst>
              <a:ext uri="{FF2B5EF4-FFF2-40B4-BE49-F238E27FC236}">
                <a16:creationId xmlns:a16="http://schemas.microsoft.com/office/drawing/2014/main" id="{1DD782F7-EFCC-4B7C-AFAD-BB9333FF0150}"/>
              </a:ext>
            </a:extLst>
          </p:cNvPr>
          <p:cNvPicPr>
            <a:picLocks noChangeAspect="1"/>
          </p:cNvPicPr>
          <p:nvPr/>
        </p:nvPicPr>
        <p:blipFill rotWithShape="1">
          <a:blip r:embed="rId3"/>
          <a:srcRect l="16574" t="24691" r="41018" b="34979"/>
          <a:stretch/>
        </p:blipFill>
        <p:spPr>
          <a:xfrm>
            <a:off x="6096000" y="2619021"/>
            <a:ext cx="6193614" cy="4386513"/>
          </a:xfrm>
          <a:prstGeom prst="rect">
            <a:avLst/>
          </a:prstGeom>
        </p:spPr>
      </p:pic>
    </p:spTree>
    <p:extLst>
      <p:ext uri="{BB962C8B-B14F-4D97-AF65-F5344CB8AC3E}">
        <p14:creationId xmlns:p14="http://schemas.microsoft.com/office/powerpoint/2010/main" val="21120184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53EE9B-823A-4486-8CFC-6E4FFD21EE7D}"/>
              </a:ext>
            </a:extLst>
          </p:cNvPr>
          <p:cNvSpPr>
            <a:spLocks noGrp="1"/>
          </p:cNvSpPr>
          <p:nvPr>
            <p:ph type="title"/>
          </p:nvPr>
        </p:nvSpPr>
        <p:spPr>
          <a:xfrm>
            <a:off x="913795" y="609600"/>
            <a:ext cx="10353762" cy="766439"/>
          </a:xfrm>
        </p:spPr>
        <p:txBody>
          <a:bodyPr>
            <a:normAutofit/>
          </a:bodyPr>
          <a:lstStyle/>
          <a:p>
            <a:pPr algn="l"/>
            <a:r>
              <a:rPr lang="en-US" dirty="0">
                <a:solidFill>
                  <a:schemeClr val="tx1"/>
                </a:solidFill>
                <a:latin typeface="Quicksand" panose="020B0604020202020204" charset="0"/>
              </a:rPr>
              <a:t>RUN AND EVALUATE SELECTED MODELS</a:t>
            </a:r>
            <a:endParaRPr lang="en-IN" dirty="0">
              <a:solidFill>
                <a:schemeClr val="tx1"/>
              </a:solidFill>
              <a:latin typeface="Quicksand" panose="020B0604020202020204" charset="0"/>
            </a:endParaRPr>
          </a:p>
        </p:txBody>
      </p:sp>
      <p:sp>
        <p:nvSpPr>
          <p:cNvPr id="3" name="Content Placeholder 2">
            <a:extLst>
              <a:ext uri="{FF2B5EF4-FFF2-40B4-BE49-F238E27FC236}">
                <a16:creationId xmlns:a16="http://schemas.microsoft.com/office/drawing/2014/main" id="{77159486-3686-4995-BB79-CC80349EBBC1}"/>
              </a:ext>
            </a:extLst>
          </p:cNvPr>
          <p:cNvSpPr>
            <a:spLocks noGrp="1"/>
          </p:cNvSpPr>
          <p:nvPr>
            <p:ph idx="1"/>
          </p:nvPr>
        </p:nvSpPr>
        <p:spPr>
          <a:xfrm>
            <a:off x="1103312" y="1376040"/>
            <a:ext cx="8946541" cy="4872360"/>
          </a:xfrm>
        </p:spPr>
        <p:txBody>
          <a:bodyPr/>
          <a:lstStyle/>
          <a:p>
            <a:pPr algn="just"/>
            <a:r>
              <a:rPr lang="en-US" sz="1800" b="0" i="0" u="none" strike="noStrike" baseline="0" dirty="0">
                <a:solidFill>
                  <a:schemeClr val="tx1"/>
                </a:solidFill>
                <a:latin typeface="Quicksand" panose="020B0604020202020204" charset="0"/>
              </a:rPr>
              <a:t>We will find the best random state value so that we can create our </a:t>
            </a:r>
            <a:r>
              <a:rPr lang="en-US" sz="1800" b="0" i="0" u="none" strike="noStrike" baseline="0" dirty="0" err="1">
                <a:solidFill>
                  <a:schemeClr val="tx1"/>
                </a:solidFill>
                <a:latin typeface="Quicksand" panose="020B0604020202020204" charset="0"/>
              </a:rPr>
              <a:t>train_test_split</a:t>
            </a:r>
            <a:r>
              <a:rPr lang="en-US" sz="1800" b="0" i="0" u="none" strike="noStrike" baseline="0" dirty="0">
                <a:solidFill>
                  <a:schemeClr val="tx1"/>
                </a:solidFill>
                <a:latin typeface="Quicksand" panose="020B0604020202020204" charset="0"/>
              </a:rPr>
              <a:t> </a:t>
            </a:r>
            <a:endParaRPr lang="en-IN" dirty="0">
              <a:solidFill>
                <a:schemeClr val="tx1"/>
              </a:solidFill>
              <a:latin typeface="Quicksand" panose="020B0604020202020204" charset="0"/>
            </a:endParaRPr>
          </a:p>
        </p:txBody>
      </p:sp>
      <p:pic>
        <p:nvPicPr>
          <p:cNvPr id="7" name="Picture 6">
            <a:extLst>
              <a:ext uri="{FF2B5EF4-FFF2-40B4-BE49-F238E27FC236}">
                <a16:creationId xmlns:a16="http://schemas.microsoft.com/office/drawing/2014/main" id="{8C4B3750-1540-4D32-A9ED-5EC307F4AEC2}"/>
              </a:ext>
            </a:extLst>
          </p:cNvPr>
          <p:cNvPicPr>
            <a:picLocks noChangeAspect="1"/>
          </p:cNvPicPr>
          <p:nvPr/>
        </p:nvPicPr>
        <p:blipFill rotWithShape="1">
          <a:blip r:embed="rId2"/>
          <a:srcRect l="17570" t="21564" r="28611" b="33004"/>
          <a:stretch/>
        </p:blipFill>
        <p:spPr>
          <a:xfrm>
            <a:off x="1399822" y="2472266"/>
            <a:ext cx="8500533" cy="3776134"/>
          </a:xfrm>
          <a:prstGeom prst="rect">
            <a:avLst/>
          </a:prstGeom>
        </p:spPr>
      </p:pic>
    </p:spTree>
    <p:extLst>
      <p:ext uri="{BB962C8B-B14F-4D97-AF65-F5344CB8AC3E}">
        <p14:creationId xmlns:p14="http://schemas.microsoft.com/office/powerpoint/2010/main" val="8079000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ECA7B76-E058-4EC5-ACD5-0FB466294043}"/>
              </a:ext>
            </a:extLst>
          </p:cNvPr>
          <p:cNvSpPr>
            <a:spLocks noGrp="1"/>
          </p:cNvSpPr>
          <p:nvPr>
            <p:ph idx="1"/>
          </p:nvPr>
        </p:nvSpPr>
        <p:spPr>
          <a:xfrm>
            <a:off x="913795" y="497151"/>
            <a:ext cx="10724830" cy="5930282"/>
          </a:xfrm>
        </p:spPr>
        <p:txBody>
          <a:bodyPr/>
          <a:lstStyle/>
          <a:p>
            <a:pPr algn="just"/>
            <a:r>
              <a:rPr lang="en-US" sz="1800" b="0" i="0" u="none" strike="noStrike" baseline="0" dirty="0">
                <a:solidFill>
                  <a:schemeClr val="tx1"/>
                </a:solidFill>
                <a:latin typeface="Quicksand" panose="020B0604020202020204" charset="0"/>
              </a:rPr>
              <a:t>Scikit-learn is a Python library that offers various features for data processing that can be used for classification, clustering, and model selection. </a:t>
            </a:r>
            <a:r>
              <a:rPr lang="en-US" sz="1800" b="0" i="0" u="none" strike="noStrike" baseline="0" dirty="0" err="1">
                <a:solidFill>
                  <a:schemeClr val="tx1"/>
                </a:solidFill>
                <a:latin typeface="Quicksand" panose="020B0604020202020204" charset="0"/>
              </a:rPr>
              <a:t>Model_selection</a:t>
            </a:r>
            <a:r>
              <a:rPr lang="en-US" sz="1800" b="0" i="0" u="none" strike="noStrike" baseline="0" dirty="0">
                <a:solidFill>
                  <a:schemeClr val="tx1"/>
                </a:solidFill>
                <a:latin typeface="Quicksand" panose="020B0604020202020204" charset="0"/>
              </a:rPr>
              <a:t> is a method for setting a blueprint to analyze data and then using it to measure new data. Selecting a proper model allows you to generate accurate results when making a prediction. If we have one dataset, then it needs to be split by using the </a:t>
            </a:r>
            <a:r>
              <a:rPr lang="en-US" sz="1800" b="0" i="0" u="none" strike="noStrike" baseline="0" dirty="0" err="1">
                <a:solidFill>
                  <a:schemeClr val="tx1"/>
                </a:solidFill>
                <a:latin typeface="Quicksand" panose="020B0604020202020204" charset="0"/>
              </a:rPr>
              <a:t>Sklearn</a:t>
            </a:r>
            <a:r>
              <a:rPr lang="en-US" sz="1800" b="0" i="0" u="none" strike="noStrike" baseline="0" dirty="0">
                <a:solidFill>
                  <a:schemeClr val="tx1"/>
                </a:solidFill>
                <a:latin typeface="Quicksand" panose="020B0604020202020204" charset="0"/>
              </a:rPr>
              <a:t> </a:t>
            </a:r>
            <a:r>
              <a:rPr lang="en-US" sz="1800" b="0" i="0" u="none" strike="noStrike" baseline="0" dirty="0" err="1">
                <a:solidFill>
                  <a:schemeClr val="tx1"/>
                </a:solidFill>
                <a:latin typeface="Quicksand" panose="020B0604020202020204" charset="0"/>
              </a:rPr>
              <a:t>train_test_split</a:t>
            </a:r>
            <a:r>
              <a:rPr lang="en-US" sz="1800" b="0" i="0" u="none" strike="noStrike" baseline="0" dirty="0">
                <a:solidFill>
                  <a:schemeClr val="tx1"/>
                </a:solidFill>
                <a:latin typeface="Quicksand" panose="020B0604020202020204" charset="0"/>
              </a:rPr>
              <a:t> function first. By default, </a:t>
            </a:r>
            <a:r>
              <a:rPr lang="en-US" sz="1800" b="0" i="0" u="none" strike="noStrike" baseline="0" dirty="0" err="1">
                <a:solidFill>
                  <a:schemeClr val="tx1"/>
                </a:solidFill>
                <a:latin typeface="Quicksand" panose="020B0604020202020204" charset="0"/>
              </a:rPr>
              <a:t>Sklearn</a:t>
            </a:r>
            <a:r>
              <a:rPr lang="en-US" sz="1800" b="0" i="0" u="none" strike="noStrike" baseline="0" dirty="0">
                <a:solidFill>
                  <a:schemeClr val="tx1"/>
                </a:solidFill>
                <a:latin typeface="Quicksand" panose="020B0604020202020204" charset="0"/>
              </a:rPr>
              <a:t> </a:t>
            </a:r>
            <a:r>
              <a:rPr lang="en-US" sz="1800" b="0" i="0" u="none" strike="noStrike" baseline="0" dirty="0" err="1">
                <a:solidFill>
                  <a:schemeClr val="tx1"/>
                </a:solidFill>
                <a:latin typeface="Quicksand" panose="020B0604020202020204" charset="0"/>
              </a:rPr>
              <a:t>train_test_split</a:t>
            </a:r>
            <a:r>
              <a:rPr lang="en-US" sz="1800" b="0" i="0" u="none" strike="noStrike" baseline="0" dirty="0">
                <a:solidFill>
                  <a:schemeClr val="tx1"/>
                </a:solidFill>
                <a:latin typeface="Quicksand" panose="020B0604020202020204" charset="0"/>
              </a:rPr>
              <a:t> will make random partitions for the two subsets. </a:t>
            </a:r>
          </a:p>
          <a:p>
            <a:pPr algn="just"/>
            <a:r>
              <a:rPr lang="en-US" sz="1800" b="0" i="0" u="none" strike="noStrike" baseline="0" dirty="0">
                <a:solidFill>
                  <a:schemeClr val="tx1"/>
                </a:solidFill>
                <a:latin typeface="Quicksand" panose="020B0604020202020204" charset="0"/>
              </a:rPr>
              <a:t>The </a:t>
            </a:r>
            <a:r>
              <a:rPr lang="en-US" sz="1800" b="0" i="0" u="none" strike="noStrike" baseline="0" dirty="0" err="1">
                <a:solidFill>
                  <a:schemeClr val="tx1"/>
                </a:solidFill>
                <a:latin typeface="Quicksand" panose="020B0604020202020204" charset="0"/>
              </a:rPr>
              <a:t>train_test_split</a:t>
            </a:r>
            <a:r>
              <a:rPr lang="en-US" sz="1800" b="0" i="0" u="none" strike="noStrike" baseline="0" dirty="0">
                <a:solidFill>
                  <a:schemeClr val="tx1"/>
                </a:solidFill>
                <a:latin typeface="Quicksand" panose="020B0604020202020204" charset="0"/>
              </a:rPr>
              <a:t> is a function in </a:t>
            </a:r>
            <a:r>
              <a:rPr lang="en-US" sz="1800" b="0" i="0" u="none" strike="noStrike" baseline="0" dirty="0" err="1">
                <a:solidFill>
                  <a:schemeClr val="tx1"/>
                </a:solidFill>
                <a:latin typeface="Quicksand" panose="020B0604020202020204" charset="0"/>
              </a:rPr>
              <a:t>Sklearn</a:t>
            </a:r>
            <a:r>
              <a:rPr lang="en-US" sz="1800" b="0" i="0" u="none" strike="noStrike" baseline="0" dirty="0">
                <a:solidFill>
                  <a:schemeClr val="tx1"/>
                </a:solidFill>
                <a:latin typeface="Quicksand" panose="020B0604020202020204" charset="0"/>
              </a:rPr>
              <a:t> model selection for splitting data arrays into two subsets: for training data and for testing data. With this function, we don't need to divide the dataset manually. The </a:t>
            </a:r>
            <a:r>
              <a:rPr lang="en-US" sz="1800" b="0" i="0" u="none" strike="noStrike" baseline="0" dirty="0" err="1">
                <a:solidFill>
                  <a:schemeClr val="tx1"/>
                </a:solidFill>
                <a:latin typeface="Quicksand" panose="020B0604020202020204" charset="0"/>
              </a:rPr>
              <a:t>train_test_split</a:t>
            </a:r>
            <a:r>
              <a:rPr lang="en-US" sz="1800" b="0" i="0" u="none" strike="noStrike" baseline="0" dirty="0">
                <a:solidFill>
                  <a:schemeClr val="tx1"/>
                </a:solidFill>
                <a:latin typeface="Quicksand" panose="020B0604020202020204" charset="0"/>
              </a:rPr>
              <a:t> function is for splitting a single dataset for two different purposes: training and testing. The testing subset is for building your model. The testing subset is for using the model on unknown data to evaluate the performance of the model. </a:t>
            </a:r>
          </a:p>
          <a:p>
            <a:pPr marL="36900" indent="0" algn="just">
              <a:buNone/>
            </a:pPr>
            <a:endParaRPr lang="en-US" sz="1800" b="0" i="0" u="none" strike="noStrike" baseline="0" dirty="0">
              <a:solidFill>
                <a:schemeClr val="tx1"/>
              </a:solidFill>
              <a:latin typeface="Quicksand" panose="020B0604020202020204" charset="0"/>
            </a:endParaRPr>
          </a:p>
          <a:p>
            <a:pPr marL="36900" indent="0" algn="just">
              <a:buNone/>
            </a:pPr>
            <a:r>
              <a:rPr lang="en-US" sz="1800" b="0" i="0" u="none" strike="noStrike" baseline="0" dirty="0">
                <a:solidFill>
                  <a:schemeClr val="tx1"/>
                </a:solidFill>
                <a:latin typeface="Quicksand" panose="020B0604020202020204" charset="0"/>
              </a:rPr>
              <a:t>#Creating </a:t>
            </a:r>
            <a:r>
              <a:rPr lang="en-US" sz="1800" b="0" i="0" u="none" strike="noStrike" baseline="0" dirty="0" err="1">
                <a:solidFill>
                  <a:schemeClr val="tx1"/>
                </a:solidFill>
                <a:latin typeface="Quicksand" panose="020B0604020202020204" charset="0"/>
              </a:rPr>
              <a:t>train_test_split</a:t>
            </a:r>
            <a:r>
              <a:rPr lang="en-US" sz="1800" b="0" i="0" u="none" strike="noStrike" baseline="0" dirty="0">
                <a:solidFill>
                  <a:schemeClr val="tx1"/>
                </a:solidFill>
                <a:latin typeface="Quicksand" panose="020B0604020202020204" charset="0"/>
              </a:rPr>
              <a:t> using best </a:t>
            </a:r>
            <a:r>
              <a:rPr lang="en-US" sz="1800" b="0" i="0" u="none" strike="noStrike" baseline="0" dirty="0" err="1">
                <a:solidFill>
                  <a:schemeClr val="tx1"/>
                </a:solidFill>
                <a:latin typeface="Quicksand" panose="020B0604020202020204" charset="0"/>
              </a:rPr>
              <a:t>random_state</a:t>
            </a:r>
            <a:r>
              <a:rPr lang="en-US" sz="1800" b="0" i="0" u="none" strike="noStrike" baseline="0" dirty="0">
                <a:solidFill>
                  <a:schemeClr val="tx1"/>
                </a:solidFill>
                <a:latin typeface="Quicksand" panose="020B0604020202020204" charset="0"/>
              </a:rPr>
              <a:t> </a:t>
            </a:r>
          </a:p>
          <a:p>
            <a:pPr marL="36900" indent="0" algn="just">
              <a:buNone/>
            </a:pPr>
            <a:r>
              <a:rPr lang="en-US" sz="1800" b="0" i="0" u="none" strike="noStrike" baseline="0" dirty="0" err="1">
                <a:solidFill>
                  <a:schemeClr val="tx1"/>
                </a:solidFill>
                <a:latin typeface="Quicksand" panose="020B0604020202020204" charset="0"/>
              </a:rPr>
              <a:t>x_train,x_test,y_train,y_test</a:t>
            </a:r>
            <a:r>
              <a:rPr lang="en-US" sz="1800" b="0" i="0" u="none" strike="noStrike" baseline="0" dirty="0">
                <a:solidFill>
                  <a:schemeClr val="tx1"/>
                </a:solidFill>
                <a:latin typeface="Quicksand" panose="020B0604020202020204" charset="0"/>
              </a:rPr>
              <a:t>=</a:t>
            </a:r>
            <a:r>
              <a:rPr lang="en-US" sz="1800" b="0" i="0" u="none" strike="noStrike" baseline="0" dirty="0" err="1">
                <a:solidFill>
                  <a:schemeClr val="tx1"/>
                </a:solidFill>
                <a:latin typeface="Quicksand" panose="020B0604020202020204" charset="0"/>
              </a:rPr>
              <a:t>train_test_split</a:t>
            </a:r>
            <a:r>
              <a:rPr lang="en-US" sz="1800" b="0" i="0" u="none" strike="noStrike" baseline="0" dirty="0">
                <a:solidFill>
                  <a:schemeClr val="tx1"/>
                </a:solidFill>
                <a:latin typeface="Quicksand" panose="020B0604020202020204" charset="0"/>
              </a:rPr>
              <a:t>(</a:t>
            </a:r>
            <a:r>
              <a:rPr lang="en-US" sz="1800" b="0" i="0" u="none" strike="noStrike" baseline="0" dirty="0" err="1">
                <a:solidFill>
                  <a:schemeClr val="tx1"/>
                </a:solidFill>
                <a:latin typeface="Quicksand" panose="020B0604020202020204" charset="0"/>
              </a:rPr>
              <a:t>x,y,random_state</a:t>
            </a:r>
            <a:r>
              <a:rPr lang="en-US" sz="1800" b="0" i="0" u="none" strike="noStrike" baseline="0" dirty="0">
                <a:solidFill>
                  <a:schemeClr val="tx1"/>
                </a:solidFill>
                <a:latin typeface="Quicksand" panose="020B0604020202020204" charset="0"/>
              </a:rPr>
              <a:t>=</a:t>
            </a:r>
            <a:r>
              <a:rPr lang="en-US" sz="1800" dirty="0" err="1">
                <a:latin typeface="Quicksand" panose="020B0604020202020204" charset="0"/>
              </a:rPr>
              <a:t>r_state</a:t>
            </a:r>
            <a:r>
              <a:rPr lang="en-US" sz="1800" b="0" i="0" u="none" strike="noStrike" baseline="0" dirty="0" err="1">
                <a:solidFill>
                  <a:schemeClr val="tx1"/>
                </a:solidFill>
                <a:latin typeface="Quicksand" panose="020B0604020202020204" charset="0"/>
              </a:rPr>
              <a:t>,test_size</a:t>
            </a:r>
            <a:r>
              <a:rPr lang="en-US" sz="1800" b="0" i="0" u="none" strike="noStrike" baseline="0" dirty="0">
                <a:solidFill>
                  <a:schemeClr val="tx1"/>
                </a:solidFill>
                <a:latin typeface="Quicksand" panose="020B0604020202020204" charset="0"/>
              </a:rPr>
              <a:t>=.30) </a:t>
            </a:r>
          </a:p>
          <a:p>
            <a:pPr marL="36900" indent="0" algn="just">
              <a:buNone/>
            </a:pPr>
            <a:r>
              <a:rPr lang="en-US" sz="1800" b="0" i="0" u="none" strike="noStrike" baseline="0" dirty="0">
                <a:solidFill>
                  <a:schemeClr val="tx1"/>
                </a:solidFill>
                <a:latin typeface="Quicksand" panose="020B0604020202020204" charset="0"/>
              </a:rPr>
              <a:t>Now, we will run a for loop for all regression algorithms and find the best model </a:t>
            </a:r>
            <a:endParaRPr lang="en-IN" dirty="0">
              <a:solidFill>
                <a:schemeClr val="tx1"/>
              </a:solidFill>
              <a:latin typeface="Quicksand" panose="020B0604020202020204" charset="0"/>
            </a:endParaRPr>
          </a:p>
        </p:txBody>
      </p:sp>
    </p:spTree>
    <p:extLst>
      <p:ext uri="{BB962C8B-B14F-4D97-AF65-F5344CB8AC3E}">
        <p14:creationId xmlns:p14="http://schemas.microsoft.com/office/powerpoint/2010/main" val="9946077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DE49A6B-C0DB-4500-AFEB-5420DF08E9F8}"/>
              </a:ext>
            </a:extLst>
          </p:cNvPr>
          <p:cNvSpPr>
            <a:spLocks noGrp="1"/>
          </p:cNvSpPr>
          <p:nvPr>
            <p:ph idx="1"/>
          </p:nvPr>
        </p:nvSpPr>
        <p:spPr>
          <a:xfrm>
            <a:off x="913795" y="4287915"/>
            <a:ext cx="10353762" cy="2192784"/>
          </a:xfrm>
        </p:spPr>
        <p:txBody>
          <a:bodyPr/>
          <a:lstStyle/>
          <a:p>
            <a:pPr algn="just"/>
            <a:r>
              <a:rPr lang="en-US" sz="1800" b="0" i="0" u="none" strike="noStrike" baseline="0" dirty="0">
                <a:solidFill>
                  <a:schemeClr val="tx1"/>
                </a:solidFill>
                <a:latin typeface="quicksand" panose="020B0604020202020204" charset="0"/>
              </a:rPr>
              <a:t>As you can see above, I had called the algorithms, then I called the empty list with the name models [ ], and calling all the model one by one and storing the result in that. </a:t>
            </a:r>
          </a:p>
          <a:p>
            <a:pPr algn="just"/>
            <a:r>
              <a:rPr lang="en-US" sz="1800" b="0" i="0" u="none" strike="noStrike" baseline="0" dirty="0">
                <a:solidFill>
                  <a:schemeClr val="tx1"/>
                </a:solidFill>
                <a:latin typeface="quicksand" panose="020B0604020202020204" charset="0"/>
              </a:rPr>
              <a:t>We can observe that I imported the metrics in order to interpret the model’s output. Then I also selected the model to find the </a:t>
            </a:r>
            <a:r>
              <a:rPr lang="en-US" sz="1800" b="0" i="0" u="none" strike="noStrike" baseline="0" dirty="0" err="1">
                <a:solidFill>
                  <a:schemeClr val="tx1"/>
                </a:solidFill>
                <a:latin typeface="quicksand" panose="020B0604020202020204" charset="0"/>
              </a:rPr>
              <a:t>cross_validation_score</a:t>
            </a:r>
            <a:r>
              <a:rPr lang="en-US" sz="1800" b="0" i="0" u="none" strike="noStrike" baseline="0" dirty="0">
                <a:solidFill>
                  <a:schemeClr val="tx1"/>
                </a:solidFill>
                <a:latin typeface="quicksand" panose="020B0604020202020204" charset="0"/>
              </a:rPr>
              <a:t> value. </a:t>
            </a:r>
            <a:endParaRPr lang="en-IN" dirty="0">
              <a:solidFill>
                <a:schemeClr val="tx1"/>
              </a:solidFill>
              <a:latin typeface="quicksand" panose="020B0604020202020204" charset="0"/>
            </a:endParaRPr>
          </a:p>
        </p:txBody>
      </p:sp>
      <p:pic>
        <p:nvPicPr>
          <p:cNvPr id="6" name="Picture 5">
            <a:extLst>
              <a:ext uri="{FF2B5EF4-FFF2-40B4-BE49-F238E27FC236}">
                <a16:creationId xmlns:a16="http://schemas.microsoft.com/office/drawing/2014/main" id="{E452160C-16AC-49C8-93A1-BC9E24B41313}"/>
              </a:ext>
            </a:extLst>
          </p:cNvPr>
          <p:cNvPicPr>
            <a:picLocks noChangeAspect="1"/>
          </p:cNvPicPr>
          <p:nvPr/>
        </p:nvPicPr>
        <p:blipFill rotWithShape="1">
          <a:blip r:embed="rId2"/>
          <a:srcRect l="17870" t="24527" r="50000" b="28724"/>
          <a:stretch/>
        </p:blipFill>
        <p:spPr>
          <a:xfrm>
            <a:off x="2302933" y="677333"/>
            <a:ext cx="7913511" cy="3206045"/>
          </a:xfrm>
          <a:prstGeom prst="rect">
            <a:avLst/>
          </a:prstGeom>
        </p:spPr>
      </p:pic>
    </p:spTree>
    <p:extLst>
      <p:ext uri="{BB962C8B-B14F-4D97-AF65-F5344CB8AC3E}">
        <p14:creationId xmlns:p14="http://schemas.microsoft.com/office/powerpoint/2010/main" val="6865422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051F235-0760-4166-B2B0-877B147D05D0}"/>
              </a:ext>
            </a:extLst>
          </p:cNvPr>
          <p:cNvPicPr>
            <a:picLocks noGrp="1" noChangeAspect="1"/>
          </p:cNvPicPr>
          <p:nvPr>
            <p:ph idx="1"/>
          </p:nvPr>
        </p:nvPicPr>
        <p:blipFill>
          <a:blip r:embed="rId2"/>
          <a:stretch>
            <a:fillRect/>
          </a:stretch>
        </p:blipFill>
        <p:spPr>
          <a:xfrm>
            <a:off x="586808" y="142352"/>
            <a:ext cx="6275630" cy="3932499"/>
          </a:xfrm>
        </p:spPr>
      </p:pic>
      <p:sp>
        <p:nvSpPr>
          <p:cNvPr id="7" name="TextBox 6">
            <a:extLst>
              <a:ext uri="{FF2B5EF4-FFF2-40B4-BE49-F238E27FC236}">
                <a16:creationId xmlns:a16="http://schemas.microsoft.com/office/drawing/2014/main" id="{EBD0BB6A-AA16-4CAD-9ABD-C7CB9AAA8BAF}"/>
              </a:ext>
            </a:extLst>
          </p:cNvPr>
          <p:cNvSpPr txBox="1"/>
          <p:nvPr/>
        </p:nvSpPr>
        <p:spPr>
          <a:xfrm>
            <a:off x="586808" y="4077070"/>
            <a:ext cx="10874264" cy="1754326"/>
          </a:xfrm>
          <a:prstGeom prst="rect">
            <a:avLst/>
          </a:prstGeom>
          <a:noFill/>
        </p:spPr>
        <p:txBody>
          <a:bodyPr wrap="square">
            <a:spAutoFit/>
          </a:bodyPr>
          <a:lstStyle/>
          <a:p>
            <a:r>
              <a:rPr lang="en-US" sz="1800" b="0" i="0" u="none" strike="noStrike" baseline="0" dirty="0" err="1">
                <a:latin typeface="quicksand" panose="020B0604020202020204" charset="0"/>
              </a:rPr>
              <a:t>rmse.append</a:t>
            </a:r>
            <a:r>
              <a:rPr lang="en-US" sz="1800" b="0" i="0" u="none" strike="noStrike" baseline="0" dirty="0">
                <a:latin typeface="quicksand" panose="020B0604020202020204" charset="0"/>
              </a:rPr>
              <a:t>(RMSE) print('\n\n') #Last 2 lines</a:t>
            </a:r>
          </a:p>
          <a:p>
            <a:endParaRPr lang="en-US" dirty="0">
              <a:latin typeface="quicksand" panose="020B0604020202020204" charset="0"/>
            </a:endParaRPr>
          </a:p>
          <a:p>
            <a:pPr algn="just"/>
            <a:endParaRPr lang="en-US" sz="1800" b="0" i="0" u="none" strike="noStrike" baseline="0" dirty="0">
              <a:latin typeface="quicksand" panose="020B0604020202020204" charset="0"/>
            </a:endParaRPr>
          </a:p>
          <a:p>
            <a:pPr algn="just"/>
            <a:r>
              <a:rPr lang="en-US" sz="1800" b="0" i="0" u="none" strike="noStrike" baseline="0" dirty="0">
                <a:latin typeface="quicksand" panose="020B0604020202020204" charset="0"/>
              </a:rPr>
              <a:t>As you can observe above, I made a for loop and called all the algorithms one by one and appending their result to models. The same I had done to store MSE, RMSE, MAE, SD and cross validation score. Let me show the output so that we can glance the result in more appropriate way.  </a:t>
            </a:r>
            <a:endParaRPr lang="en-IN" dirty="0">
              <a:latin typeface="quicksand" panose="020B0604020202020204" charset="0"/>
            </a:endParaRPr>
          </a:p>
        </p:txBody>
      </p:sp>
      <p:pic>
        <p:nvPicPr>
          <p:cNvPr id="3" name="Picture 2">
            <a:extLst>
              <a:ext uri="{FF2B5EF4-FFF2-40B4-BE49-F238E27FC236}">
                <a16:creationId xmlns:a16="http://schemas.microsoft.com/office/drawing/2014/main" id="{B5F25CC9-DC8A-4B97-8C01-FBF440EE3C3A}"/>
              </a:ext>
            </a:extLst>
          </p:cNvPr>
          <p:cNvPicPr>
            <a:picLocks noChangeAspect="1"/>
          </p:cNvPicPr>
          <p:nvPr/>
        </p:nvPicPr>
        <p:blipFill rotWithShape="1">
          <a:blip r:embed="rId3"/>
          <a:srcRect l="17426" t="24444" r="45515" b="11895"/>
          <a:stretch/>
        </p:blipFill>
        <p:spPr>
          <a:xfrm>
            <a:off x="586808" y="142352"/>
            <a:ext cx="6275630" cy="3932499"/>
          </a:xfrm>
          <a:prstGeom prst="rect">
            <a:avLst/>
          </a:prstGeom>
        </p:spPr>
      </p:pic>
      <p:pic>
        <p:nvPicPr>
          <p:cNvPr id="6" name="Picture 5">
            <a:extLst>
              <a:ext uri="{FF2B5EF4-FFF2-40B4-BE49-F238E27FC236}">
                <a16:creationId xmlns:a16="http://schemas.microsoft.com/office/drawing/2014/main" id="{71919569-5BDA-4DCB-A408-F9709E2DC888}"/>
              </a:ext>
            </a:extLst>
          </p:cNvPr>
          <p:cNvPicPr>
            <a:picLocks noChangeAspect="1"/>
          </p:cNvPicPr>
          <p:nvPr/>
        </p:nvPicPr>
        <p:blipFill rotWithShape="1">
          <a:blip r:embed="rId4"/>
          <a:srcRect l="17500" t="22356" r="20294" b="54748"/>
          <a:stretch/>
        </p:blipFill>
        <p:spPr>
          <a:xfrm>
            <a:off x="586808" y="4074851"/>
            <a:ext cx="6275630" cy="728057"/>
          </a:xfrm>
          <a:prstGeom prst="rect">
            <a:avLst/>
          </a:prstGeom>
        </p:spPr>
      </p:pic>
    </p:spTree>
    <p:extLst>
      <p:ext uri="{BB962C8B-B14F-4D97-AF65-F5344CB8AC3E}">
        <p14:creationId xmlns:p14="http://schemas.microsoft.com/office/powerpoint/2010/main" val="18797365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992212C-ADE6-4F91-A15C-B750876D34E0}"/>
              </a:ext>
            </a:extLst>
          </p:cNvPr>
          <p:cNvSpPr>
            <a:spLocks noGrp="1"/>
          </p:cNvSpPr>
          <p:nvPr>
            <p:ph idx="1"/>
          </p:nvPr>
        </p:nvSpPr>
        <p:spPr>
          <a:xfrm>
            <a:off x="310718" y="577049"/>
            <a:ext cx="11496583" cy="5214151"/>
          </a:xfrm>
        </p:spPr>
        <p:txBody>
          <a:bodyPr/>
          <a:lstStyle/>
          <a:p>
            <a:pPr algn="just"/>
            <a:r>
              <a:rPr lang="en-US" sz="1800" b="0" i="0" u="none" strike="noStrike" baseline="0" dirty="0">
                <a:solidFill>
                  <a:schemeClr val="tx1"/>
                </a:solidFill>
                <a:latin typeface="quicksand" panose="020B0604020202020204" charset="0"/>
              </a:rPr>
              <a:t>The following are the outputs of the different algorithms I had used, along with the metrics score obtained and after finalizing the outputs in a data frame, it will be as follows: </a:t>
            </a:r>
            <a:endParaRPr lang="en-IN" dirty="0">
              <a:solidFill>
                <a:schemeClr val="tx1"/>
              </a:solidFill>
              <a:latin typeface="quicksand" panose="020B0604020202020204" charset="0"/>
            </a:endParaRPr>
          </a:p>
        </p:txBody>
      </p:sp>
      <p:sp>
        <p:nvSpPr>
          <p:cNvPr id="7" name="TextBox 6">
            <a:extLst>
              <a:ext uri="{FF2B5EF4-FFF2-40B4-BE49-F238E27FC236}">
                <a16:creationId xmlns:a16="http://schemas.microsoft.com/office/drawing/2014/main" id="{CA94314E-7804-447F-BB8B-4736FDA7504A}"/>
              </a:ext>
            </a:extLst>
          </p:cNvPr>
          <p:cNvSpPr txBox="1"/>
          <p:nvPr/>
        </p:nvSpPr>
        <p:spPr>
          <a:xfrm>
            <a:off x="818965" y="4258794"/>
            <a:ext cx="10775272" cy="646331"/>
          </a:xfrm>
          <a:prstGeom prst="rect">
            <a:avLst/>
          </a:prstGeom>
          <a:noFill/>
        </p:spPr>
        <p:txBody>
          <a:bodyPr wrap="square">
            <a:spAutoFit/>
          </a:bodyPr>
          <a:lstStyle/>
          <a:p>
            <a:pPr algn="just"/>
            <a:r>
              <a:rPr lang="en-US" sz="1800" b="0" i="0" u="none" strike="noStrike" baseline="0" dirty="0">
                <a:latin typeface="Quicksand" panose="020B0604020202020204" charset="0"/>
              </a:rPr>
              <a:t>We can see </a:t>
            </a:r>
            <a:r>
              <a:rPr lang="en-US" dirty="0">
                <a:latin typeface="Quicksand" panose="020B0604020202020204" charset="0"/>
              </a:rPr>
              <a:t>Random Forest </a:t>
            </a:r>
            <a:r>
              <a:rPr lang="en-US" sz="1800" b="0" i="0" u="none" strike="noStrike" baseline="0" dirty="0">
                <a:latin typeface="Quicksand" panose="020B0604020202020204" charset="0"/>
              </a:rPr>
              <a:t>algorithm is performing well, as compared to other algorithms. Now we will try Hyperparameter Tuning to find out the best parameters and try to increase their scores. </a:t>
            </a:r>
            <a:endParaRPr lang="en-IN" dirty="0">
              <a:latin typeface="Quicksand" panose="020B0604020202020204" charset="0"/>
            </a:endParaRPr>
          </a:p>
        </p:txBody>
      </p:sp>
      <p:pic>
        <p:nvPicPr>
          <p:cNvPr id="6" name="Picture 5">
            <a:extLst>
              <a:ext uri="{FF2B5EF4-FFF2-40B4-BE49-F238E27FC236}">
                <a16:creationId xmlns:a16="http://schemas.microsoft.com/office/drawing/2014/main" id="{C69DD346-45F3-45FA-B51F-8E037A6A06D2}"/>
              </a:ext>
            </a:extLst>
          </p:cNvPr>
          <p:cNvPicPr>
            <a:picLocks noChangeAspect="1"/>
          </p:cNvPicPr>
          <p:nvPr/>
        </p:nvPicPr>
        <p:blipFill rotWithShape="1">
          <a:blip r:embed="rId2"/>
          <a:srcRect l="15926" t="23970" r="13240" b="37900"/>
          <a:stretch/>
        </p:blipFill>
        <p:spPr>
          <a:xfrm>
            <a:off x="733778" y="1643848"/>
            <a:ext cx="9843911" cy="2614946"/>
          </a:xfrm>
          <a:prstGeom prst="rect">
            <a:avLst/>
          </a:prstGeom>
        </p:spPr>
      </p:pic>
    </p:spTree>
    <p:extLst>
      <p:ext uri="{BB962C8B-B14F-4D97-AF65-F5344CB8AC3E}">
        <p14:creationId xmlns:p14="http://schemas.microsoft.com/office/powerpoint/2010/main" val="41437889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7FE36-C9FE-49FD-BAE2-B4476936E8D3}"/>
              </a:ext>
            </a:extLst>
          </p:cNvPr>
          <p:cNvSpPr>
            <a:spLocks noGrp="1"/>
          </p:cNvSpPr>
          <p:nvPr>
            <p:ph type="title"/>
          </p:nvPr>
        </p:nvSpPr>
        <p:spPr>
          <a:xfrm>
            <a:off x="825623" y="609600"/>
            <a:ext cx="11292396" cy="970450"/>
          </a:xfrm>
        </p:spPr>
        <p:txBody>
          <a:bodyPr>
            <a:normAutofit fontScale="90000"/>
          </a:bodyPr>
          <a:lstStyle/>
          <a:p>
            <a:pPr algn="l"/>
            <a:r>
              <a:rPr lang="en-US" dirty="0">
                <a:solidFill>
                  <a:schemeClr val="tx1"/>
                </a:solidFill>
                <a:latin typeface="Quicksand" panose="020B0604020202020204" charset="0"/>
              </a:rPr>
              <a:t>KEY METRICS FOR SUCCESS IN SOLVING PROBLEM UNDER CONSIDERATION</a:t>
            </a:r>
            <a:endParaRPr lang="en-IN" dirty="0">
              <a:solidFill>
                <a:schemeClr val="tx1"/>
              </a:solidFill>
              <a:latin typeface="Quicksand" panose="020B0604020202020204" charset="0"/>
            </a:endParaRPr>
          </a:p>
        </p:txBody>
      </p:sp>
      <p:sp>
        <p:nvSpPr>
          <p:cNvPr id="3" name="Content Placeholder 2">
            <a:extLst>
              <a:ext uri="{FF2B5EF4-FFF2-40B4-BE49-F238E27FC236}">
                <a16:creationId xmlns:a16="http://schemas.microsoft.com/office/drawing/2014/main" id="{0715AECA-3AC9-4400-9498-57E93D2780D4}"/>
              </a:ext>
            </a:extLst>
          </p:cNvPr>
          <p:cNvSpPr>
            <a:spLocks noGrp="1"/>
          </p:cNvSpPr>
          <p:nvPr>
            <p:ph idx="1"/>
          </p:nvPr>
        </p:nvSpPr>
        <p:spPr>
          <a:xfrm>
            <a:off x="919118" y="1918880"/>
            <a:ext cx="10710629" cy="4058751"/>
          </a:xfrm>
        </p:spPr>
        <p:txBody>
          <a:bodyPr/>
          <a:lstStyle/>
          <a:p>
            <a:pPr algn="just"/>
            <a:r>
              <a:rPr lang="en-US" sz="1800" b="0" i="0" u="none" strike="noStrike" baseline="0" dirty="0">
                <a:solidFill>
                  <a:schemeClr val="tx1"/>
                </a:solidFill>
                <a:latin typeface="quicksand" panose="020B0604020202020204" charset="0"/>
              </a:rPr>
              <a:t>The key metrics used here were r2_score, </a:t>
            </a:r>
            <a:r>
              <a:rPr lang="en-US" sz="1800" b="0" i="0" u="none" strike="noStrike" baseline="0" dirty="0" err="1">
                <a:solidFill>
                  <a:schemeClr val="tx1"/>
                </a:solidFill>
                <a:latin typeface="quicksand" panose="020B0604020202020204" charset="0"/>
              </a:rPr>
              <a:t>cross_val_score</a:t>
            </a:r>
            <a:r>
              <a:rPr lang="en-US" sz="1800" b="0" i="0" u="none" strike="noStrike" baseline="0" dirty="0">
                <a:solidFill>
                  <a:schemeClr val="tx1"/>
                </a:solidFill>
                <a:latin typeface="quicksand" panose="020B0604020202020204" charset="0"/>
              </a:rPr>
              <a:t>, </a:t>
            </a:r>
            <a:r>
              <a:rPr lang="en-US" sz="1800" b="0" i="0" u="none" strike="noStrike" baseline="0" dirty="0" err="1">
                <a:solidFill>
                  <a:schemeClr val="tx1"/>
                </a:solidFill>
                <a:latin typeface="quicksand" panose="020B0604020202020204" charset="0"/>
              </a:rPr>
              <a:t>sd</a:t>
            </a:r>
            <a:r>
              <a:rPr lang="en-US" sz="1800" b="0" i="0" u="none" strike="noStrike" baseline="0" dirty="0">
                <a:solidFill>
                  <a:schemeClr val="tx1"/>
                </a:solidFill>
                <a:latin typeface="quicksand" panose="020B0604020202020204" charset="0"/>
              </a:rPr>
              <a:t>, MAE, MSE and RMSE. We tried to find out the best parameters and also to increase our scores by using Hyperparameter Tuning and we will be using </a:t>
            </a:r>
            <a:r>
              <a:rPr lang="en-US" sz="1800" b="0" i="0" u="none" strike="noStrike" baseline="0" dirty="0" err="1">
                <a:solidFill>
                  <a:schemeClr val="tx1"/>
                </a:solidFill>
                <a:latin typeface="quicksand" panose="020B0604020202020204" charset="0"/>
              </a:rPr>
              <a:t>GridSearchCV</a:t>
            </a:r>
            <a:r>
              <a:rPr lang="en-US" sz="1800" b="0" i="0" u="none" strike="noStrike" baseline="0" dirty="0">
                <a:solidFill>
                  <a:schemeClr val="tx1"/>
                </a:solidFill>
                <a:latin typeface="quicksand" panose="020B0604020202020204" charset="0"/>
              </a:rPr>
              <a:t> method. </a:t>
            </a:r>
            <a:endParaRPr lang="en-IN" dirty="0">
              <a:solidFill>
                <a:schemeClr val="tx1"/>
              </a:solidFill>
              <a:latin typeface="quicksand" panose="020B0604020202020204" charset="0"/>
            </a:endParaRPr>
          </a:p>
        </p:txBody>
      </p:sp>
    </p:spTree>
    <p:extLst>
      <p:ext uri="{BB962C8B-B14F-4D97-AF65-F5344CB8AC3E}">
        <p14:creationId xmlns:p14="http://schemas.microsoft.com/office/powerpoint/2010/main" val="39165303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5BE55-85FE-4869-B839-C0521B4FF877}"/>
              </a:ext>
            </a:extLst>
          </p:cNvPr>
          <p:cNvSpPr>
            <a:spLocks noGrp="1"/>
          </p:cNvSpPr>
          <p:nvPr>
            <p:ph type="title"/>
          </p:nvPr>
        </p:nvSpPr>
        <p:spPr>
          <a:xfrm>
            <a:off x="913795" y="609600"/>
            <a:ext cx="10353762" cy="633274"/>
          </a:xfrm>
        </p:spPr>
        <p:txBody>
          <a:bodyPr>
            <a:normAutofit fontScale="90000"/>
          </a:bodyPr>
          <a:lstStyle/>
          <a:p>
            <a:pPr algn="l"/>
            <a:r>
              <a:rPr lang="en-US" sz="3600" dirty="0">
                <a:solidFill>
                  <a:schemeClr val="tx1"/>
                </a:solidFill>
                <a:latin typeface="Quicksand" panose="020B0604020202020204" charset="0"/>
              </a:rPr>
              <a:t>FINALIZE THE MODEL</a:t>
            </a:r>
            <a:endParaRPr lang="en-IN" sz="3600" dirty="0">
              <a:solidFill>
                <a:schemeClr val="tx1"/>
              </a:solidFill>
              <a:latin typeface="Quicksand" panose="020B0604020202020204" charset="0"/>
            </a:endParaRPr>
          </a:p>
        </p:txBody>
      </p:sp>
      <p:pic>
        <p:nvPicPr>
          <p:cNvPr id="4" name="Picture 3">
            <a:extLst>
              <a:ext uri="{FF2B5EF4-FFF2-40B4-BE49-F238E27FC236}">
                <a16:creationId xmlns:a16="http://schemas.microsoft.com/office/drawing/2014/main" id="{78DC588F-D95A-4A02-9608-190FFE11BE1C}"/>
              </a:ext>
            </a:extLst>
          </p:cNvPr>
          <p:cNvPicPr>
            <a:picLocks noChangeAspect="1"/>
          </p:cNvPicPr>
          <p:nvPr/>
        </p:nvPicPr>
        <p:blipFill rotWithShape="1">
          <a:blip r:embed="rId2"/>
          <a:srcRect l="17794" t="27320" r="40441" b="51504"/>
          <a:stretch/>
        </p:blipFill>
        <p:spPr>
          <a:xfrm>
            <a:off x="2133600" y="1748117"/>
            <a:ext cx="6786282" cy="2608729"/>
          </a:xfrm>
          <a:prstGeom prst="rect">
            <a:avLst/>
          </a:prstGeom>
        </p:spPr>
      </p:pic>
    </p:spTree>
    <p:extLst>
      <p:ext uri="{BB962C8B-B14F-4D97-AF65-F5344CB8AC3E}">
        <p14:creationId xmlns:p14="http://schemas.microsoft.com/office/powerpoint/2010/main" val="3370183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EB7809-B2B5-4538-A8F4-0632C620C468}"/>
              </a:ext>
            </a:extLst>
          </p:cNvPr>
          <p:cNvSpPr>
            <a:spLocks noGrp="1"/>
          </p:cNvSpPr>
          <p:nvPr>
            <p:ph type="title"/>
          </p:nvPr>
        </p:nvSpPr>
        <p:spPr>
          <a:xfrm>
            <a:off x="913794" y="346229"/>
            <a:ext cx="10591665" cy="568171"/>
          </a:xfrm>
        </p:spPr>
        <p:txBody>
          <a:bodyPr>
            <a:normAutofit/>
          </a:bodyPr>
          <a:lstStyle/>
          <a:p>
            <a:pPr algn="l"/>
            <a:r>
              <a:rPr lang="en-US" sz="2000" dirty="0"/>
              <a:t>PHASES OF THE  GIVEN PROJECT</a:t>
            </a:r>
            <a:endParaRPr lang="en-IN" sz="2800" dirty="0">
              <a:solidFill>
                <a:schemeClr val="tx1"/>
              </a:solidFill>
              <a:latin typeface="Quicksand" panose="020B0604020202020204" charset="0"/>
            </a:endParaRPr>
          </a:p>
        </p:txBody>
      </p:sp>
      <p:sp>
        <p:nvSpPr>
          <p:cNvPr id="3" name="Content Placeholder 2">
            <a:extLst>
              <a:ext uri="{FF2B5EF4-FFF2-40B4-BE49-F238E27FC236}">
                <a16:creationId xmlns:a16="http://schemas.microsoft.com/office/drawing/2014/main" id="{8393FC48-1E02-4FF6-9A2D-A136A5FFB0F2}"/>
              </a:ext>
            </a:extLst>
          </p:cNvPr>
          <p:cNvSpPr>
            <a:spLocks noGrp="1"/>
          </p:cNvSpPr>
          <p:nvPr>
            <p:ph idx="1"/>
          </p:nvPr>
        </p:nvSpPr>
        <p:spPr>
          <a:xfrm>
            <a:off x="913794" y="1723571"/>
            <a:ext cx="10769219" cy="4058751"/>
          </a:xfrm>
        </p:spPr>
        <p:txBody>
          <a:bodyPr>
            <a:normAutofit/>
          </a:bodyPr>
          <a:lstStyle/>
          <a:p>
            <a:pPr marL="0" indent="0">
              <a:buNone/>
            </a:pPr>
            <a:r>
              <a:rPr lang="en-US" sz="2000" dirty="0"/>
              <a:t>This project is done in three parts:</a:t>
            </a:r>
          </a:p>
          <a:p>
            <a:pPr marL="0" indent="0">
              <a:buNone/>
            </a:pPr>
            <a:r>
              <a:rPr lang="en-US" sz="2000" dirty="0"/>
              <a:t>	- Data Collection</a:t>
            </a:r>
          </a:p>
          <a:p>
            <a:pPr marL="0" indent="0">
              <a:buNone/>
            </a:pPr>
            <a:r>
              <a:rPr lang="en-US" sz="2000" dirty="0"/>
              <a:t>	- Data Analysis</a:t>
            </a:r>
          </a:p>
          <a:p>
            <a:pPr marL="0" indent="0">
              <a:buNone/>
            </a:pPr>
            <a:r>
              <a:rPr lang="en-US" sz="2000" dirty="0"/>
              <a:t>	- Model Building</a:t>
            </a:r>
          </a:p>
          <a:p>
            <a:pPr marL="0" indent="0">
              <a:buNone/>
            </a:pPr>
            <a:r>
              <a:rPr lang="en-US" sz="2000" dirty="0"/>
              <a:t>I created two different Jupyter Notebook files to performed the required actions.</a:t>
            </a:r>
          </a:p>
          <a:p>
            <a:pPr marL="0" indent="0">
              <a:buNone/>
            </a:pPr>
            <a:r>
              <a:rPr lang="en-US" sz="2000" dirty="0"/>
              <a:t>As per the requirement of client, I have scrapped the data from online sites and based on that data I have performed analysis of data, So that one can understand </a:t>
            </a:r>
          </a:p>
          <a:p>
            <a:pPr marL="0" indent="0">
              <a:buNone/>
            </a:pPr>
            <a:r>
              <a:rPr lang="en-US" dirty="0"/>
              <a:t>effect on flight prices with  respect to other independent features.</a:t>
            </a:r>
            <a:endParaRPr lang="en-US" sz="2000" dirty="0"/>
          </a:p>
          <a:p>
            <a:endParaRPr lang="en-IN" sz="1800" dirty="0">
              <a:solidFill>
                <a:schemeClr val="tx1"/>
              </a:solidFill>
              <a:latin typeface="quicksand" panose="020B0604020202020204" charset="0"/>
            </a:endParaRPr>
          </a:p>
        </p:txBody>
      </p:sp>
    </p:spTree>
    <p:extLst>
      <p:ext uri="{BB962C8B-B14F-4D97-AF65-F5344CB8AC3E}">
        <p14:creationId xmlns:p14="http://schemas.microsoft.com/office/powerpoint/2010/main" val="354161765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C0CA4D-6406-434D-B83B-619AB95A4693}"/>
              </a:ext>
            </a:extLst>
          </p:cNvPr>
          <p:cNvSpPr>
            <a:spLocks noGrp="1"/>
          </p:cNvSpPr>
          <p:nvPr>
            <p:ph type="title"/>
          </p:nvPr>
        </p:nvSpPr>
        <p:spPr>
          <a:xfrm>
            <a:off x="807263" y="290004"/>
            <a:ext cx="10353762" cy="970450"/>
          </a:xfrm>
        </p:spPr>
        <p:txBody>
          <a:bodyPr>
            <a:normAutofit/>
          </a:bodyPr>
          <a:lstStyle/>
          <a:p>
            <a:pPr algn="l"/>
            <a:r>
              <a:rPr lang="en-US" sz="3600" dirty="0">
                <a:solidFill>
                  <a:schemeClr val="tx1"/>
                </a:solidFill>
                <a:latin typeface="quicksand" panose="020B0604020202020204" charset="0"/>
              </a:rPr>
              <a:t>DATA VISUALIZATION</a:t>
            </a:r>
            <a:endParaRPr lang="en-IN" sz="3600" dirty="0">
              <a:solidFill>
                <a:schemeClr val="tx1"/>
              </a:solidFill>
              <a:latin typeface="quicksand" panose="020B0604020202020204" charset="0"/>
            </a:endParaRPr>
          </a:p>
        </p:txBody>
      </p:sp>
      <p:sp>
        <p:nvSpPr>
          <p:cNvPr id="3" name="Content Placeholder 2">
            <a:extLst>
              <a:ext uri="{FF2B5EF4-FFF2-40B4-BE49-F238E27FC236}">
                <a16:creationId xmlns:a16="http://schemas.microsoft.com/office/drawing/2014/main" id="{610AF66C-E704-4800-8EEB-F1AF34834209}"/>
              </a:ext>
            </a:extLst>
          </p:cNvPr>
          <p:cNvSpPr>
            <a:spLocks noGrp="1"/>
          </p:cNvSpPr>
          <p:nvPr>
            <p:ph idx="1"/>
          </p:nvPr>
        </p:nvSpPr>
        <p:spPr>
          <a:xfrm>
            <a:off x="913795" y="1367161"/>
            <a:ext cx="10353762" cy="4424039"/>
          </a:xfrm>
        </p:spPr>
        <p:txBody>
          <a:bodyPr/>
          <a:lstStyle/>
          <a:p>
            <a:pPr algn="just"/>
            <a:r>
              <a:rPr lang="en-US" sz="1800" b="0" i="0" u="none" strike="noStrike" baseline="0" dirty="0">
                <a:solidFill>
                  <a:schemeClr val="tx1"/>
                </a:solidFill>
                <a:latin typeface="Quicksand" panose="020B0604020202020204" charset="0"/>
              </a:rPr>
              <a:t>Now, we will see the different plots done with this dataset in order to know the insight of the data present. Below are the codes given for the plots and the output obtained: </a:t>
            </a:r>
          </a:p>
          <a:p>
            <a:pPr algn="just"/>
            <a:endParaRPr lang="en-US" sz="1800" dirty="0">
              <a:solidFill>
                <a:schemeClr val="tx1"/>
              </a:solidFill>
              <a:latin typeface="Quicksand" panose="020B0604020202020204" charset="0"/>
            </a:endParaRPr>
          </a:p>
          <a:p>
            <a:pPr marL="36900" indent="0" algn="just">
              <a:buNone/>
            </a:pPr>
            <a:endParaRPr lang="en-IN" dirty="0">
              <a:solidFill>
                <a:schemeClr val="tx1"/>
              </a:solidFill>
              <a:latin typeface="Quicksand" panose="020B0604020202020204" charset="0"/>
            </a:endParaRPr>
          </a:p>
        </p:txBody>
      </p:sp>
      <p:pic>
        <p:nvPicPr>
          <p:cNvPr id="5" name="Picture 4">
            <a:extLst>
              <a:ext uri="{FF2B5EF4-FFF2-40B4-BE49-F238E27FC236}">
                <a16:creationId xmlns:a16="http://schemas.microsoft.com/office/drawing/2014/main" id="{71C68D25-D66B-4E07-9CD9-71E203634F44}"/>
              </a:ext>
            </a:extLst>
          </p:cNvPr>
          <p:cNvPicPr>
            <a:picLocks noChangeAspect="1"/>
          </p:cNvPicPr>
          <p:nvPr/>
        </p:nvPicPr>
        <p:blipFill rotWithShape="1">
          <a:blip r:embed="rId2"/>
          <a:srcRect l="17500" t="21399" r="25093" b="4229"/>
          <a:stretch/>
        </p:blipFill>
        <p:spPr>
          <a:xfrm>
            <a:off x="2133600" y="2540000"/>
            <a:ext cx="6999111" cy="4027995"/>
          </a:xfrm>
          <a:prstGeom prst="rect">
            <a:avLst/>
          </a:prstGeom>
        </p:spPr>
      </p:pic>
    </p:spTree>
    <p:extLst>
      <p:ext uri="{BB962C8B-B14F-4D97-AF65-F5344CB8AC3E}">
        <p14:creationId xmlns:p14="http://schemas.microsoft.com/office/powerpoint/2010/main" val="79481779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D3EDF-35DD-4A0E-8CC9-F71683D9C2C0}"/>
              </a:ext>
            </a:extLst>
          </p:cNvPr>
          <p:cNvSpPr>
            <a:spLocks noGrp="1"/>
          </p:cNvSpPr>
          <p:nvPr>
            <p:ph type="title"/>
          </p:nvPr>
        </p:nvSpPr>
        <p:spPr>
          <a:xfrm>
            <a:off x="541538" y="609600"/>
            <a:ext cx="10726019" cy="695417"/>
          </a:xfrm>
        </p:spPr>
        <p:txBody>
          <a:bodyPr>
            <a:normAutofit fontScale="90000"/>
          </a:bodyPr>
          <a:lstStyle/>
          <a:p>
            <a:pPr algn="l"/>
            <a:r>
              <a:rPr lang="en-US" dirty="0">
                <a:solidFill>
                  <a:schemeClr val="tx1"/>
                </a:solidFill>
                <a:latin typeface="Quicksand" panose="020B0604020202020204" charset="0"/>
              </a:rPr>
              <a:t>PLOTTING GRAPHS FOR CATEGORICAL DATA</a:t>
            </a:r>
            <a:endParaRPr lang="en-IN" dirty="0">
              <a:solidFill>
                <a:schemeClr val="tx1"/>
              </a:solidFill>
              <a:latin typeface="Quicksand" panose="020B0604020202020204" charset="0"/>
            </a:endParaRPr>
          </a:p>
        </p:txBody>
      </p:sp>
      <p:pic>
        <p:nvPicPr>
          <p:cNvPr id="5" name="Picture 4">
            <a:extLst>
              <a:ext uri="{FF2B5EF4-FFF2-40B4-BE49-F238E27FC236}">
                <a16:creationId xmlns:a16="http://schemas.microsoft.com/office/drawing/2014/main" id="{D0EF9A60-BA6F-402B-9663-42778F39F538}"/>
              </a:ext>
            </a:extLst>
          </p:cNvPr>
          <p:cNvPicPr>
            <a:picLocks noChangeAspect="1"/>
          </p:cNvPicPr>
          <p:nvPr/>
        </p:nvPicPr>
        <p:blipFill rotWithShape="1">
          <a:blip r:embed="rId2"/>
          <a:srcRect l="17870" t="41976" r="56482" b="22304"/>
          <a:stretch/>
        </p:blipFill>
        <p:spPr>
          <a:xfrm>
            <a:off x="361244" y="1727201"/>
            <a:ext cx="5215467" cy="2393244"/>
          </a:xfrm>
          <a:prstGeom prst="rect">
            <a:avLst/>
          </a:prstGeom>
        </p:spPr>
      </p:pic>
      <p:pic>
        <p:nvPicPr>
          <p:cNvPr id="7" name="Picture 6">
            <a:extLst>
              <a:ext uri="{FF2B5EF4-FFF2-40B4-BE49-F238E27FC236}">
                <a16:creationId xmlns:a16="http://schemas.microsoft.com/office/drawing/2014/main" id="{7D2F0294-30AC-4389-BB09-B76FF5C83BDF}"/>
              </a:ext>
            </a:extLst>
          </p:cNvPr>
          <p:cNvPicPr>
            <a:picLocks noChangeAspect="1"/>
          </p:cNvPicPr>
          <p:nvPr/>
        </p:nvPicPr>
        <p:blipFill rotWithShape="1">
          <a:blip r:embed="rId3"/>
          <a:srcRect l="16019" t="25515" r="53703" b="14074"/>
          <a:stretch/>
        </p:blipFill>
        <p:spPr>
          <a:xfrm>
            <a:off x="6299200" y="1727200"/>
            <a:ext cx="5892800" cy="2754489"/>
          </a:xfrm>
          <a:prstGeom prst="rect">
            <a:avLst/>
          </a:prstGeom>
        </p:spPr>
      </p:pic>
      <p:pic>
        <p:nvPicPr>
          <p:cNvPr id="10" name="Picture 9">
            <a:extLst>
              <a:ext uri="{FF2B5EF4-FFF2-40B4-BE49-F238E27FC236}">
                <a16:creationId xmlns:a16="http://schemas.microsoft.com/office/drawing/2014/main" id="{CBC8D235-BECE-43C7-B640-5199AE9A62ED}"/>
              </a:ext>
            </a:extLst>
          </p:cNvPr>
          <p:cNvPicPr>
            <a:picLocks noChangeAspect="1"/>
          </p:cNvPicPr>
          <p:nvPr/>
        </p:nvPicPr>
        <p:blipFill rotWithShape="1">
          <a:blip r:embed="rId4"/>
          <a:srcRect l="18518" t="31351" r="47500" b="8888"/>
          <a:stretch/>
        </p:blipFill>
        <p:spPr>
          <a:xfrm>
            <a:off x="361244" y="4380089"/>
            <a:ext cx="5215467" cy="1868310"/>
          </a:xfrm>
          <a:prstGeom prst="rect">
            <a:avLst/>
          </a:prstGeom>
        </p:spPr>
      </p:pic>
    </p:spTree>
    <p:extLst>
      <p:ext uri="{BB962C8B-B14F-4D97-AF65-F5344CB8AC3E}">
        <p14:creationId xmlns:p14="http://schemas.microsoft.com/office/powerpoint/2010/main" val="283196189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89708-2B58-488F-AC42-A31CD26CB6F9}"/>
              </a:ext>
            </a:extLst>
          </p:cNvPr>
          <p:cNvSpPr>
            <a:spLocks noGrp="1"/>
          </p:cNvSpPr>
          <p:nvPr>
            <p:ph type="title"/>
          </p:nvPr>
        </p:nvSpPr>
        <p:spPr>
          <a:xfrm>
            <a:off x="913794" y="609600"/>
            <a:ext cx="10875751" cy="801950"/>
          </a:xfrm>
        </p:spPr>
        <p:txBody>
          <a:bodyPr>
            <a:normAutofit fontScale="90000"/>
          </a:bodyPr>
          <a:lstStyle/>
          <a:p>
            <a:pPr algn="l"/>
            <a:r>
              <a:rPr lang="en-US" dirty="0">
                <a:solidFill>
                  <a:schemeClr val="tx1"/>
                </a:solidFill>
                <a:latin typeface="Quicksand" panose="020B0604020202020204" charset="0"/>
              </a:rPr>
              <a:t>TAKING ALL CONTINUOUS DATA AND PLOTTING HISTOGRAM</a:t>
            </a:r>
            <a:endParaRPr lang="en-IN" dirty="0">
              <a:solidFill>
                <a:schemeClr val="tx1"/>
              </a:solidFill>
              <a:latin typeface="Quicksand" panose="020B0604020202020204" charset="0"/>
            </a:endParaRPr>
          </a:p>
        </p:txBody>
      </p:sp>
      <p:pic>
        <p:nvPicPr>
          <p:cNvPr id="5" name="Picture 4">
            <a:extLst>
              <a:ext uri="{FF2B5EF4-FFF2-40B4-BE49-F238E27FC236}">
                <a16:creationId xmlns:a16="http://schemas.microsoft.com/office/drawing/2014/main" id="{34DB5AF0-10AB-49AF-B08C-69359AF8F964}"/>
              </a:ext>
            </a:extLst>
          </p:cNvPr>
          <p:cNvPicPr>
            <a:picLocks noChangeAspect="1"/>
          </p:cNvPicPr>
          <p:nvPr/>
        </p:nvPicPr>
        <p:blipFill rotWithShape="1">
          <a:blip r:embed="rId2"/>
          <a:srcRect l="17407" t="25350" r="11759" b="15556"/>
          <a:stretch/>
        </p:blipFill>
        <p:spPr>
          <a:xfrm>
            <a:off x="2122311" y="1738489"/>
            <a:ext cx="8636000" cy="4052711"/>
          </a:xfrm>
          <a:prstGeom prst="rect">
            <a:avLst/>
          </a:prstGeom>
        </p:spPr>
      </p:pic>
    </p:spTree>
    <p:extLst>
      <p:ext uri="{BB962C8B-B14F-4D97-AF65-F5344CB8AC3E}">
        <p14:creationId xmlns:p14="http://schemas.microsoft.com/office/powerpoint/2010/main" val="45556977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C04ED3-E03D-4937-A4F1-D334841DDF93}"/>
              </a:ext>
            </a:extLst>
          </p:cNvPr>
          <p:cNvSpPr>
            <a:spLocks noGrp="1"/>
          </p:cNvSpPr>
          <p:nvPr>
            <p:ph type="title"/>
          </p:nvPr>
        </p:nvSpPr>
        <p:spPr>
          <a:xfrm>
            <a:off x="913795" y="609600"/>
            <a:ext cx="10353762" cy="837460"/>
          </a:xfrm>
        </p:spPr>
        <p:txBody>
          <a:bodyPr>
            <a:normAutofit/>
          </a:bodyPr>
          <a:lstStyle/>
          <a:p>
            <a:pPr algn="l"/>
            <a:r>
              <a:rPr lang="en-US" sz="2400" dirty="0">
                <a:solidFill>
                  <a:schemeClr val="tx1"/>
                </a:solidFill>
                <a:latin typeface="Quicksand" panose="020B0604020202020204" charset="0"/>
              </a:rPr>
              <a:t>BIVARIATE ANALYSIS WITH Prices FOR CATEGORICAL DATA</a:t>
            </a:r>
            <a:endParaRPr lang="en-IN" sz="2400" dirty="0">
              <a:solidFill>
                <a:schemeClr val="tx1"/>
              </a:solidFill>
              <a:latin typeface="Quicksand" panose="020B0604020202020204" charset="0"/>
            </a:endParaRPr>
          </a:p>
        </p:txBody>
      </p:sp>
      <p:pic>
        <p:nvPicPr>
          <p:cNvPr id="6" name="Picture 5">
            <a:extLst>
              <a:ext uri="{FF2B5EF4-FFF2-40B4-BE49-F238E27FC236}">
                <a16:creationId xmlns:a16="http://schemas.microsoft.com/office/drawing/2014/main" id="{98EC36F1-D468-4E5D-8A48-269B7CAD68F3}"/>
              </a:ext>
            </a:extLst>
          </p:cNvPr>
          <p:cNvPicPr>
            <a:picLocks noChangeAspect="1"/>
          </p:cNvPicPr>
          <p:nvPr/>
        </p:nvPicPr>
        <p:blipFill rotWithShape="1">
          <a:blip r:embed="rId2"/>
          <a:srcRect l="15741" t="25844" r="47592" b="28231"/>
          <a:stretch/>
        </p:blipFill>
        <p:spPr>
          <a:xfrm>
            <a:off x="598311" y="1207910"/>
            <a:ext cx="4989689" cy="2720623"/>
          </a:xfrm>
          <a:prstGeom prst="rect">
            <a:avLst/>
          </a:prstGeom>
        </p:spPr>
      </p:pic>
      <p:pic>
        <p:nvPicPr>
          <p:cNvPr id="9" name="Picture 8">
            <a:extLst>
              <a:ext uri="{FF2B5EF4-FFF2-40B4-BE49-F238E27FC236}">
                <a16:creationId xmlns:a16="http://schemas.microsoft.com/office/drawing/2014/main" id="{8A816B0F-84DE-4C67-A74A-D5FED4EE5181}"/>
              </a:ext>
            </a:extLst>
          </p:cNvPr>
          <p:cNvPicPr>
            <a:picLocks noChangeAspect="1"/>
          </p:cNvPicPr>
          <p:nvPr/>
        </p:nvPicPr>
        <p:blipFill rotWithShape="1">
          <a:blip r:embed="rId3"/>
          <a:srcRect l="16760" t="31275" r="50723" b="12287"/>
          <a:stretch/>
        </p:blipFill>
        <p:spPr>
          <a:xfrm>
            <a:off x="519288" y="3928533"/>
            <a:ext cx="5068711" cy="2720623"/>
          </a:xfrm>
          <a:prstGeom prst="rect">
            <a:avLst/>
          </a:prstGeom>
        </p:spPr>
      </p:pic>
      <p:pic>
        <p:nvPicPr>
          <p:cNvPr id="11" name="Picture 10">
            <a:extLst>
              <a:ext uri="{FF2B5EF4-FFF2-40B4-BE49-F238E27FC236}">
                <a16:creationId xmlns:a16="http://schemas.microsoft.com/office/drawing/2014/main" id="{23CBC9DC-550A-46EE-B3FC-E6300D0E4546}"/>
              </a:ext>
            </a:extLst>
          </p:cNvPr>
          <p:cNvPicPr>
            <a:picLocks noChangeAspect="1"/>
          </p:cNvPicPr>
          <p:nvPr/>
        </p:nvPicPr>
        <p:blipFill rotWithShape="1">
          <a:blip r:embed="rId4"/>
          <a:srcRect l="17407" t="32757" r="50000" b="11276"/>
          <a:stretch/>
        </p:blipFill>
        <p:spPr>
          <a:xfrm>
            <a:off x="5587999" y="1185333"/>
            <a:ext cx="3973689" cy="2968978"/>
          </a:xfrm>
          <a:prstGeom prst="rect">
            <a:avLst/>
          </a:prstGeom>
        </p:spPr>
      </p:pic>
      <p:pic>
        <p:nvPicPr>
          <p:cNvPr id="13" name="Picture 12">
            <a:extLst>
              <a:ext uri="{FF2B5EF4-FFF2-40B4-BE49-F238E27FC236}">
                <a16:creationId xmlns:a16="http://schemas.microsoft.com/office/drawing/2014/main" id="{E2C212B5-8500-4C53-B859-34F881D83B77}"/>
              </a:ext>
            </a:extLst>
          </p:cNvPr>
          <p:cNvPicPr>
            <a:picLocks noChangeAspect="1"/>
          </p:cNvPicPr>
          <p:nvPr/>
        </p:nvPicPr>
        <p:blipFill rotWithShape="1">
          <a:blip r:embed="rId5"/>
          <a:srcRect l="17406" t="30304" r="50001" b="35145"/>
          <a:stretch/>
        </p:blipFill>
        <p:spPr>
          <a:xfrm>
            <a:off x="5587999" y="4154312"/>
            <a:ext cx="4052711" cy="2494844"/>
          </a:xfrm>
          <a:prstGeom prst="rect">
            <a:avLst/>
          </a:prstGeom>
        </p:spPr>
      </p:pic>
    </p:spTree>
    <p:extLst>
      <p:ext uri="{BB962C8B-B14F-4D97-AF65-F5344CB8AC3E}">
        <p14:creationId xmlns:p14="http://schemas.microsoft.com/office/powerpoint/2010/main" val="76120005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754A10-C4F5-4359-B06F-C502488839FA}"/>
              </a:ext>
            </a:extLst>
          </p:cNvPr>
          <p:cNvSpPr>
            <a:spLocks noGrp="1"/>
          </p:cNvSpPr>
          <p:nvPr>
            <p:ph type="title"/>
          </p:nvPr>
        </p:nvSpPr>
        <p:spPr/>
        <p:txBody>
          <a:bodyPr>
            <a:normAutofit/>
          </a:bodyPr>
          <a:lstStyle/>
          <a:p>
            <a:pPr algn="l"/>
            <a:r>
              <a:rPr lang="en-US" sz="3600" dirty="0">
                <a:solidFill>
                  <a:schemeClr val="tx1"/>
                </a:solidFill>
                <a:latin typeface="quicksand" panose="020B0604020202020204" charset="0"/>
              </a:rPr>
              <a:t>PLOTTING FOR CONTINUOUS DATA</a:t>
            </a:r>
            <a:endParaRPr lang="en-IN" sz="3600" dirty="0">
              <a:solidFill>
                <a:schemeClr val="tx1"/>
              </a:solidFill>
              <a:latin typeface="quicksand" panose="020B0604020202020204" charset="0"/>
            </a:endParaRPr>
          </a:p>
        </p:txBody>
      </p:sp>
      <p:pic>
        <p:nvPicPr>
          <p:cNvPr id="5" name="Picture 4">
            <a:extLst>
              <a:ext uri="{FF2B5EF4-FFF2-40B4-BE49-F238E27FC236}">
                <a16:creationId xmlns:a16="http://schemas.microsoft.com/office/drawing/2014/main" id="{467BD13D-307C-4E12-969E-16A5D894E2CE}"/>
              </a:ext>
            </a:extLst>
          </p:cNvPr>
          <p:cNvPicPr>
            <a:picLocks noChangeAspect="1"/>
          </p:cNvPicPr>
          <p:nvPr/>
        </p:nvPicPr>
        <p:blipFill rotWithShape="1">
          <a:blip r:embed="rId2"/>
          <a:srcRect l="17562" t="22222" r="17562" b="24938"/>
          <a:stretch/>
        </p:blipFill>
        <p:spPr>
          <a:xfrm>
            <a:off x="538144" y="1072445"/>
            <a:ext cx="4158034" cy="3623733"/>
          </a:xfrm>
          <a:prstGeom prst="rect">
            <a:avLst/>
          </a:prstGeom>
        </p:spPr>
      </p:pic>
      <p:pic>
        <p:nvPicPr>
          <p:cNvPr id="9" name="Picture 8">
            <a:extLst>
              <a:ext uri="{FF2B5EF4-FFF2-40B4-BE49-F238E27FC236}">
                <a16:creationId xmlns:a16="http://schemas.microsoft.com/office/drawing/2014/main" id="{A42E5F5F-9495-412D-84F3-11928659E153}"/>
              </a:ext>
            </a:extLst>
          </p:cNvPr>
          <p:cNvPicPr>
            <a:picLocks noChangeAspect="1"/>
          </p:cNvPicPr>
          <p:nvPr/>
        </p:nvPicPr>
        <p:blipFill rotWithShape="1">
          <a:blip r:embed="rId3"/>
          <a:srcRect l="16389" t="22551" r="16852" b="27023"/>
          <a:stretch/>
        </p:blipFill>
        <p:spPr>
          <a:xfrm>
            <a:off x="4696178" y="1072445"/>
            <a:ext cx="7326488" cy="3623733"/>
          </a:xfrm>
          <a:prstGeom prst="rect">
            <a:avLst/>
          </a:prstGeom>
        </p:spPr>
      </p:pic>
    </p:spTree>
    <p:extLst>
      <p:ext uri="{BB962C8B-B14F-4D97-AF65-F5344CB8AC3E}">
        <p14:creationId xmlns:p14="http://schemas.microsoft.com/office/powerpoint/2010/main" val="233722228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0BCCD-BBBA-400D-8581-4C551ECD6FD7}"/>
              </a:ext>
            </a:extLst>
          </p:cNvPr>
          <p:cNvSpPr>
            <a:spLocks noGrp="1"/>
          </p:cNvSpPr>
          <p:nvPr>
            <p:ph type="title"/>
          </p:nvPr>
        </p:nvSpPr>
        <p:spPr>
          <a:xfrm>
            <a:off x="913795" y="609600"/>
            <a:ext cx="10353762" cy="562252"/>
          </a:xfrm>
        </p:spPr>
        <p:txBody>
          <a:bodyPr>
            <a:normAutofit fontScale="90000"/>
          </a:bodyPr>
          <a:lstStyle/>
          <a:p>
            <a:pPr algn="l"/>
            <a:r>
              <a:rPr lang="en-US" sz="3600" dirty="0">
                <a:solidFill>
                  <a:schemeClr val="tx1"/>
                </a:solidFill>
                <a:latin typeface="Quicksand" panose="020B0604020202020204" charset="0"/>
              </a:rPr>
              <a:t>CONCLUSION</a:t>
            </a:r>
            <a:endParaRPr lang="en-IN" sz="3600" dirty="0">
              <a:solidFill>
                <a:schemeClr val="tx1"/>
              </a:solidFill>
              <a:latin typeface="Quicksand" panose="020B0604020202020204" charset="0"/>
            </a:endParaRPr>
          </a:p>
        </p:txBody>
      </p:sp>
      <p:sp>
        <p:nvSpPr>
          <p:cNvPr id="3" name="Content Placeholder 2">
            <a:extLst>
              <a:ext uri="{FF2B5EF4-FFF2-40B4-BE49-F238E27FC236}">
                <a16:creationId xmlns:a16="http://schemas.microsoft.com/office/drawing/2014/main" id="{22B3E275-E8CC-4C0B-8FD1-FF59299727F0}"/>
              </a:ext>
            </a:extLst>
          </p:cNvPr>
          <p:cNvSpPr>
            <a:spLocks noGrp="1"/>
          </p:cNvSpPr>
          <p:nvPr>
            <p:ph idx="1"/>
          </p:nvPr>
        </p:nvSpPr>
        <p:spPr>
          <a:xfrm>
            <a:off x="275208" y="1384917"/>
            <a:ext cx="11398927" cy="5166803"/>
          </a:xfrm>
        </p:spPr>
        <p:txBody>
          <a:bodyPr>
            <a:normAutofit/>
          </a:bodyPr>
          <a:lstStyle/>
          <a:p>
            <a:pPr algn="just"/>
            <a:r>
              <a:rPr lang="en-US" sz="2400" dirty="0">
                <a:latin typeface="Quicksand" panose="020B0604020202020204" charset="0"/>
              </a:rPr>
              <a:t>Most No of Flights are available from Mumbai.</a:t>
            </a:r>
          </a:p>
          <a:p>
            <a:pPr algn="just"/>
            <a:r>
              <a:rPr lang="en-US" sz="2400" b="0" i="0" u="none" strike="noStrike" baseline="0" dirty="0">
                <a:solidFill>
                  <a:schemeClr val="tx1"/>
                </a:solidFill>
                <a:latin typeface="Quicksand" panose="020B0604020202020204" charset="0"/>
              </a:rPr>
              <a:t>Among  Vistara, Air India, Indigo, Go First, Air Asia, SpiceJet</a:t>
            </a:r>
            <a:r>
              <a:rPr lang="en-US" sz="2400" dirty="0">
                <a:latin typeface="Quicksand" panose="020B0604020202020204" charset="0"/>
              </a:rPr>
              <a:t> flights, Air India flights are most expensive followed by Vistara flights.</a:t>
            </a:r>
          </a:p>
          <a:p>
            <a:pPr algn="just"/>
            <a:r>
              <a:rPr lang="en-US" sz="2400" b="0" i="0" u="none" strike="noStrike" baseline="0" dirty="0">
                <a:solidFill>
                  <a:schemeClr val="tx1"/>
                </a:solidFill>
                <a:latin typeface="Quicksand" panose="020B0604020202020204" charset="0"/>
              </a:rPr>
              <a:t>Non Stop Flights are cheaper than flights including stops.</a:t>
            </a:r>
          </a:p>
          <a:p>
            <a:pPr algn="just"/>
            <a:r>
              <a:rPr lang="en-US" sz="2400" dirty="0">
                <a:latin typeface="Quicksand" panose="020B0604020202020204" charset="0"/>
              </a:rPr>
              <a:t>As Travel Hour increases, Fare Increases. </a:t>
            </a:r>
          </a:p>
          <a:p>
            <a:pPr algn="just"/>
            <a:r>
              <a:rPr lang="en-US" sz="2400" b="0" i="0" u="none" strike="noStrike" baseline="0" dirty="0">
                <a:solidFill>
                  <a:schemeClr val="tx1"/>
                </a:solidFill>
                <a:latin typeface="Quicksand" panose="020B0604020202020204" charset="0"/>
              </a:rPr>
              <a:t>Vistara flights availability is more than any other airlines for different places.</a:t>
            </a:r>
          </a:p>
          <a:p>
            <a:pPr algn="just"/>
            <a:r>
              <a:rPr lang="en-US" sz="2400" dirty="0">
                <a:latin typeface="Quicksand" panose="020B0604020202020204" charset="0"/>
              </a:rPr>
              <a:t>Evening flights availability is more than morning flights.</a:t>
            </a:r>
          </a:p>
          <a:p>
            <a:pPr algn="just"/>
            <a:r>
              <a:rPr lang="en-US" sz="2400" b="0" i="0" u="none" strike="noStrike" baseline="0" dirty="0">
                <a:solidFill>
                  <a:schemeClr val="tx1"/>
                </a:solidFill>
                <a:latin typeface="Quicksand" panose="020B0604020202020204" charset="0"/>
              </a:rPr>
              <a:t>Early morning and late nights flights are cheaper</a:t>
            </a:r>
            <a:r>
              <a:rPr lang="en-US" sz="1800" b="0" i="0" u="none" strike="noStrike" baseline="0" dirty="0">
                <a:solidFill>
                  <a:schemeClr val="tx1"/>
                </a:solidFill>
                <a:latin typeface="Quicksand" panose="020B0604020202020204" charset="0"/>
              </a:rPr>
              <a:t>.</a:t>
            </a:r>
          </a:p>
          <a:p>
            <a:pPr algn="just"/>
            <a:endParaRPr lang="en-US" sz="1800" b="0" i="0" u="none" strike="noStrike" baseline="0" dirty="0">
              <a:solidFill>
                <a:schemeClr val="tx1"/>
              </a:solidFill>
              <a:latin typeface="Quicksand" panose="020B0604020202020204" charset="0"/>
            </a:endParaRPr>
          </a:p>
        </p:txBody>
      </p:sp>
    </p:spTree>
    <p:extLst>
      <p:ext uri="{BB962C8B-B14F-4D97-AF65-F5344CB8AC3E}">
        <p14:creationId xmlns:p14="http://schemas.microsoft.com/office/powerpoint/2010/main" val="71334200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20DB36-238F-47A3-A1C5-0B632E1AD5D7}"/>
              </a:ext>
            </a:extLst>
          </p:cNvPr>
          <p:cNvSpPr>
            <a:spLocks noGrp="1"/>
          </p:cNvSpPr>
          <p:nvPr>
            <p:ph type="title"/>
          </p:nvPr>
        </p:nvSpPr>
        <p:spPr/>
        <p:txBody>
          <a:bodyPr>
            <a:normAutofit/>
          </a:bodyPr>
          <a:lstStyle/>
          <a:p>
            <a:pPr algn="l"/>
            <a:r>
              <a:rPr lang="en-US" dirty="0">
                <a:solidFill>
                  <a:schemeClr val="tx1"/>
                </a:solidFill>
                <a:latin typeface="quicksand" panose="020B0604020202020204" charset="0"/>
              </a:rPr>
              <a:t>LEARNING OUTCOMES OF THE STUDY IN RESPECT OF DATA SCIENCE</a:t>
            </a:r>
            <a:endParaRPr lang="en-IN" dirty="0">
              <a:solidFill>
                <a:schemeClr val="tx1"/>
              </a:solidFill>
              <a:latin typeface="quicksand" panose="020B0604020202020204" charset="0"/>
            </a:endParaRPr>
          </a:p>
        </p:txBody>
      </p:sp>
      <p:sp>
        <p:nvSpPr>
          <p:cNvPr id="3" name="Content Placeholder 2">
            <a:extLst>
              <a:ext uri="{FF2B5EF4-FFF2-40B4-BE49-F238E27FC236}">
                <a16:creationId xmlns:a16="http://schemas.microsoft.com/office/drawing/2014/main" id="{9322AA6B-009F-488E-95F4-BFD189763521}"/>
              </a:ext>
            </a:extLst>
          </p:cNvPr>
          <p:cNvSpPr>
            <a:spLocks noGrp="1"/>
          </p:cNvSpPr>
          <p:nvPr>
            <p:ph idx="1"/>
          </p:nvPr>
        </p:nvSpPr>
        <p:spPr>
          <a:xfrm>
            <a:off x="913795" y="1882066"/>
            <a:ext cx="10353762" cy="3909134"/>
          </a:xfrm>
        </p:spPr>
        <p:txBody>
          <a:bodyPr>
            <a:normAutofit/>
          </a:bodyPr>
          <a:lstStyle/>
          <a:p>
            <a:pPr marL="379800" indent="-342900">
              <a:buAutoNum type="arabicPeriod"/>
            </a:pPr>
            <a:r>
              <a:rPr lang="en-US" b="1" i="0" u="none" strike="noStrike" baseline="0" dirty="0">
                <a:solidFill>
                  <a:schemeClr val="tx1"/>
                </a:solidFill>
                <a:latin typeface="Quicksand" panose="020B0604020202020204" charset="0"/>
              </a:rPr>
              <a:t>Price Prediction modeling </a:t>
            </a:r>
            <a:r>
              <a:rPr lang="en-US" b="1" i="1" u="none" strike="noStrike" baseline="0" dirty="0">
                <a:solidFill>
                  <a:schemeClr val="tx1"/>
                </a:solidFill>
                <a:latin typeface="Quicksand" panose="020B0604020202020204" charset="0"/>
              </a:rPr>
              <a:t>– </a:t>
            </a:r>
            <a:r>
              <a:rPr lang="en-US" b="0" i="0" u="none" strike="noStrike" baseline="0" dirty="0">
                <a:solidFill>
                  <a:schemeClr val="tx1"/>
                </a:solidFill>
                <a:latin typeface="Quicksand" panose="020B0604020202020204" charset="0"/>
              </a:rPr>
              <a:t>This allows predicting the prices of </a:t>
            </a:r>
            <a:r>
              <a:rPr lang="en-US" dirty="0">
                <a:latin typeface="Quicksand" panose="020B0604020202020204" charset="0"/>
              </a:rPr>
              <a:t>flight tickets</a:t>
            </a:r>
            <a:r>
              <a:rPr lang="en-US" b="0" i="0" u="none" strike="noStrike" baseline="0" dirty="0">
                <a:solidFill>
                  <a:schemeClr val="tx1"/>
                </a:solidFill>
                <a:latin typeface="Quicksand" panose="020B0604020202020204" charset="0"/>
              </a:rPr>
              <a:t> &amp; how they are varying in nature considering the different factors affecting the prices in the real time scenarios.</a:t>
            </a:r>
          </a:p>
          <a:p>
            <a:pPr marL="379800" indent="-342900">
              <a:buAutoNum type="arabicPeriod"/>
            </a:pPr>
            <a:r>
              <a:rPr lang="en-US" b="1" i="0" u="none" strike="noStrike" baseline="0" dirty="0">
                <a:solidFill>
                  <a:schemeClr val="tx1"/>
                </a:solidFill>
                <a:latin typeface="Quicksand" panose="020B0604020202020204" charset="0"/>
              </a:rPr>
              <a:t>Prediction of Flight Ticket Price </a:t>
            </a:r>
            <a:r>
              <a:rPr lang="en-US" b="0" i="0" u="none" strike="noStrike" baseline="0" dirty="0">
                <a:solidFill>
                  <a:schemeClr val="tx1"/>
                </a:solidFill>
                <a:latin typeface="Quicksand" panose="020B0604020202020204" charset="0"/>
              </a:rPr>
              <a:t>– This helps to predict the future flight tickets based on inputs from the past and different types of factors related to fare of flight tickets. This is best done using predictive data analytics to calculate the future values of flight tickets. </a:t>
            </a:r>
          </a:p>
          <a:p>
            <a:pPr marL="379800" indent="-342900">
              <a:buFont typeface="+mj-lt"/>
              <a:buAutoNum type="arabicPeriod"/>
            </a:pPr>
            <a:r>
              <a:rPr lang="en-US" b="1" i="0" u="none" strike="noStrike" baseline="0" dirty="0">
                <a:solidFill>
                  <a:schemeClr val="tx1"/>
                </a:solidFill>
                <a:latin typeface="Quicksand" panose="020B0604020202020204" charset="0"/>
              </a:rPr>
              <a:t> Deployment of ML models </a:t>
            </a:r>
            <a:r>
              <a:rPr lang="en-US" b="0" i="0" u="none" strike="noStrike" baseline="0" dirty="0">
                <a:solidFill>
                  <a:schemeClr val="tx1"/>
                </a:solidFill>
                <a:latin typeface="Quicksand" panose="020B0604020202020204" charset="0"/>
              </a:rPr>
              <a:t>– The Machine learning models can also predict the prices depending upon the needs of the buyers and recommend them, so customers can make final decisions as per the needs. </a:t>
            </a:r>
          </a:p>
          <a:p>
            <a:pPr marL="379800" indent="-342900">
              <a:buFont typeface="+mj-lt"/>
              <a:buAutoNum type="arabicPeriod"/>
            </a:pPr>
            <a:r>
              <a:rPr lang="en-US" b="1" i="0" u="none" strike="noStrike" baseline="0" dirty="0">
                <a:solidFill>
                  <a:schemeClr val="tx1"/>
                </a:solidFill>
                <a:latin typeface="Quicksand" panose="020B0604020202020204" charset="0"/>
              </a:rPr>
              <a:t>  </a:t>
            </a:r>
            <a:r>
              <a:rPr lang="en-US" i="0" u="none" strike="noStrike" baseline="0" dirty="0">
                <a:solidFill>
                  <a:schemeClr val="tx1"/>
                </a:solidFill>
                <a:latin typeface="Quicksand" panose="020B0604020202020204" charset="0"/>
              </a:rPr>
              <a:t>To do  visualization .</a:t>
            </a:r>
            <a:endParaRPr lang="en-IN" b="0" i="0" u="none" strike="noStrike" baseline="0" dirty="0">
              <a:solidFill>
                <a:schemeClr val="tx1"/>
              </a:solidFill>
              <a:latin typeface="Quicksand" panose="020B0604020202020204" charset="0"/>
            </a:endParaRPr>
          </a:p>
        </p:txBody>
      </p:sp>
    </p:spTree>
    <p:extLst>
      <p:ext uri="{BB962C8B-B14F-4D97-AF65-F5344CB8AC3E}">
        <p14:creationId xmlns:p14="http://schemas.microsoft.com/office/powerpoint/2010/main" val="152837304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05502F-24AF-4491-84F8-50EA10B8457E}"/>
              </a:ext>
            </a:extLst>
          </p:cNvPr>
          <p:cNvSpPr>
            <a:spLocks noGrp="1"/>
          </p:cNvSpPr>
          <p:nvPr>
            <p:ph type="title"/>
          </p:nvPr>
        </p:nvSpPr>
        <p:spPr>
          <a:xfrm>
            <a:off x="913795" y="609600"/>
            <a:ext cx="10353762" cy="846338"/>
          </a:xfrm>
        </p:spPr>
        <p:txBody>
          <a:bodyPr>
            <a:normAutofit fontScale="90000"/>
          </a:bodyPr>
          <a:lstStyle/>
          <a:p>
            <a:pPr algn="l"/>
            <a:r>
              <a:rPr lang="en-US" dirty="0">
                <a:solidFill>
                  <a:schemeClr val="tx1"/>
                </a:solidFill>
                <a:latin typeface="Quicksand" panose="020B0604020202020204" charset="0"/>
              </a:rPr>
              <a:t>LIMITATIONS OF THIS WORK AND SCOPE FOR FUTURE WORK</a:t>
            </a:r>
            <a:endParaRPr lang="en-IN" dirty="0">
              <a:solidFill>
                <a:schemeClr val="tx1"/>
              </a:solidFill>
              <a:latin typeface="Quicksand" panose="020B0604020202020204" charset="0"/>
            </a:endParaRPr>
          </a:p>
        </p:txBody>
      </p:sp>
      <p:sp>
        <p:nvSpPr>
          <p:cNvPr id="3" name="Content Placeholder 2">
            <a:extLst>
              <a:ext uri="{FF2B5EF4-FFF2-40B4-BE49-F238E27FC236}">
                <a16:creationId xmlns:a16="http://schemas.microsoft.com/office/drawing/2014/main" id="{57033A9D-3507-4016-AD96-4FCC7E0F43EB}"/>
              </a:ext>
            </a:extLst>
          </p:cNvPr>
          <p:cNvSpPr>
            <a:spLocks noGrp="1"/>
          </p:cNvSpPr>
          <p:nvPr>
            <p:ph idx="1"/>
          </p:nvPr>
        </p:nvSpPr>
        <p:spPr>
          <a:xfrm>
            <a:off x="913794" y="1732449"/>
            <a:ext cx="10982283" cy="4881415"/>
          </a:xfrm>
        </p:spPr>
        <p:txBody>
          <a:bodyPr>
            <a:normAutofit/>
          </a:bodyPr>
          <a:lstStyle/>
          <a:p>
            <a:pPr marL="36900" indent="0" algn="just">
              <a:buNone/>
            </a:pPr>
            <a:r>
              <a:rPr lang="en-US" sz="2800" b="0" i="0" u="none" strike="noStrike" baseline="0" dirty="0">
                <a:solidFill>
                  <a:schemeClr val="tx1"/>
                </a:solidFill>
                <a:latin typeface="quicksand" panose="020B0604020202020204" charset="0"/>
              </a:rPr>
              <a:t>1. The biggest limitation </a:t>
            </a:r>
            <a:r>
              <a:rPr lang="en-US" sz="2800" dirty="0">
                <a:latin typeface="quicksand" panose="020B0604020202020204" charset="0"/>
              </a:rPr>
              <a:t> is less features, That’s why my model is overfitted.</a:t>
            </a:r>
            <a:endParaRPr lang="en-US" sz="2800" b="0" i="0" u="none" strike="noStrike" baseline="0" dirty="0">
              <a:solidFill>
                <a:schemeClr val="tx1"/>
              </a:solidFill>
              <a:latin typeface="quicksand" panose="020B0604020202020204" charset="0"/>
            </a:endParaRPr>
          </a:p>
          <a:p>
            <a:pPr marL="101600"/>
            <a:r>
              <a:rPr lang="en-US" sz="2800" b="1" dirty="0">
                <a:effectLst/>
                <a:latin typeface="Quicksand" panose="020B0604020202020204"/>
                <a:ea typeface="Calibri" panose="020F0502020204030204" pitchFamily="34" charset="0"/>
              </a:rPr>
              <a:t>2.we can increase the efficiency of this model by scrapping more features like different class, additional info and week days and weekends and taking large dataset to make a better model.</a:t>
            </a:r>
            <a:endParaRPr lang="en-IN" sz="2800" dirty="0">
              <a:effectLst/>
              <a:latin typeface="Quicksand" panose="020B0604020202020204"/>
              <a:ea typeface="Calibri" panose="020F0502020204030204" pitchFamily="34" charset="0"/>
            </a:endParaRPr>
          </a:p>
        </p:txBody>
      </p:sp>
    </p:spTree>
    <p:extLst>
      <p:ext uri="{BB962C8B-B14F-4D97-AF65-F5344CB8AC3E}">
        <p14:creationId xmlns:p14="http://schemas.microsoft.com/office/powerpoint/2010/main" val="28732953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9EB845A-3C35-4420-9276-E58E4776E1D5}"/>
              </a:ext>
            </a:extLst>
          </p:cNvPr>
          <p:cNvSpPr>
            <a:spLocks noGrp="1"/>
          </p:cNvSpPr>
          <p:nvPr>
            <p:ph type="title"/>
          </p:nvPr>
        </p:nvSpPr>
        <p:spPr>
          <a:xfrm>
            <a:off x="1757082" y="2474260"/>
            <a:ext cx="8293752" cy="1201270"/>
          </a:xfrm>
        </p:spPr>
        <p:txBody>
          <a:bodyPr/>
          <a:lstStyle/>
          <a:p>
            <a:r>
              <a:rPr lang="en-IN" dirty="0"/>
              <a:t>                      Thank You.</a:t>
            </a:r>
          </a:p>
        </p:txBody>
      </p:sp>
    </p:spTree>
    <p:extLst>
      <p:ext uri="{BB962C8B-B14F-4D97-AF65-F5344CB8AC3E}">
        <p14:creationId xmlns:p14="http://schemas.microsoft.com/office/powerpoint/2010/main" val="10080210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B764A4-778D-483D-914B-5AED39C2D409}"/>
              </a:ext>
            </a:extLst>
          </p:cNvPr>
          <p:cNvSpPr>
            <a:spLocks noGrp="1"/>
          </p:cNvSpPr>
          <p:nvPr>
            <p:ph type="title"/>
          </p:nvPr>
        </p:nvSpPr>
        <p:spPr>
          <a:xfrm>
            <a:off x="913795" y="609600"/>
            <a:ext cx="10353762" cy="704295"/>
          </a:xfrm>
        </p:spPr>
        <p:txBody>
          <a:bodyPr>
            <a:normAutofit/>
          </a:bodyPr>
          <a:lstStyle/>
          <a:p>
            <a:pPr algn="l"/>
            <a:r>
              <a:rPr lang="en-US" sz="2800" dirty="0">
                <a:solidFill>
                  <a:schemeClr val="tx1"/>
                </a:solidFill>
                <a:latin typeface="quicksand" panose="020B0604020202020204" charset="0"/>
              </a:rPr>
              <a:t>MOTIVATION OF THE PROBLEM UNDERTAKEN</a:t>
            </a:r>
            <a:endParaRPr lang="en-IN" sz="2800" dirty="0">
              <a:solidFill>
                <a:schemeClr val="tx1"/>
              </a:solidFill>
              <a:latin typeface="quicksand" panose="020B0604020202020204" charset="0"/>
            </a:endParaRPr>
          </a:p>
        </p:txBody>
      </p:sp>
      <p:sp>
        <p:nvSpPr>
          <p:cNvPr id="3" name="Content Placeholder 2">
            <a:extLst>
              <a:ext uri="{FF2B5EF4-FFF2-40B4-BE49-F238E27FC236}">
                <a16:creationId xmlns:a16="http://schemas.microsoft.com/office/drawing/2014/main" id="{5F0CAE97-D9DE-4BF6-9C74-0E1395BB729F}"/>
              </a:ext>
            </a:extLst>
          </p:cNvPr>
          <p:cNvSpPr>
            <a:spLocks noGrp="1"/>
          </p:cNvSpPr>
          <p:nvPr>
            <p:ph idx="1"/>
          </p:nvPr>
        </p:nvSpPr>
        <p:spPr>
          <a:xfrm>
            <a:off x="913794" y="1500325"/>
            <a:ext cx="10662687" cy="5078027"/>
          </a:xfrm>
        </p:spPr>
        <p:txBody>
          <a:bodyPr/>
          <a:lstStyle/>
          <a:p>
            <a:pPr algn="just"/>
            <a:r>
              <a:rPr lang="en-US" sz="2400" b="0" i="0" u="none" strike="noStrike" baseline="0" dirty="0">
                <a:solidFill>
                  <a:schemeClr val="tx1"/>
                </a:solidFill>
                <a:latin typeface="quicksand" panose="020B0604020202020204" charset="0"/>
              </a:rPr>
              <a:t>My main objective of doing this project is to build a model to predict the flight prices with the help of other supporting features. </a:t>
            </a:r>
            <a:r>
              <a:rPr lang="en-US" sz="2400" dirty="0">
                <a:latin typeface="quicksand" panose="020B0604020202020204" charset="0"/>
              </a:rPr>
              <a:t>I am</a:t>
            </a:r>
            <a:r>
              <a:rPr lang="en-US" sz="2400" b="0" i="0" u="none" strike="noStrike" baseline="0" dirty="0">
                <a:solidFill>
                  <a:schemeClr val="tx1"/>
                </a:solidFill>
                <a:latin typeface="quicksand" panose="020B0604020202020204" charset="0"/>
              </a:rPr>
              <a:t> going to predict by using Machine Learning algorithms. </a:t>
            </a:r>
          </a:p>
          <a:p>
            <a:pPr algn="just"/>
            <a:r>
              <a:rPr lang="en-US" sz="2400" b="0" i="0" u="none" strike="noStrike" baseline="0" dirty="0">
                <a:solidFill>
                  <a:schemeClr val="tx1"/>
                </a:solidFill>
                <a:latin typeface="quicksand" panose="020B0604020202020204" charset="0"/>
              </a:rPr>
              <a:t>The sample data is collected by </a:t>
            </a:r>
            <a:r>
              <a:rPr lang="en-US" sz="2400" dirty="0">
                <a:latin typeface="quicksand" panose="020B0604020202020204" charset="0"/>
              </a:rPr>
              <a:t>me </a:t>
            </a:r>
            <a:r>
              <a:rPr lang="en-US" sz="2400" b="0" i="0" u="none" strike="noStrike" baseline="0" dirty="0">
                <a:solidFill>
                  <a:schemeClr val="tx1"/>
                </a:solidFill>
                <a:latin typeface="quicksand" panose="020B0604020202020204" charset="0"/>
              </a:rPr>
              <a:t>from online travel sites. In order to improve the selection of flights, the client wants some predictions that could help customer  in saving by taking the least risk.</a:t>
            </a:r>
          </a:p>
          <a:p>
            <a:pPr algn="just"/>
            <a:r>
              <a:rPr lang="en-US" sz="2400" b="0" i="0" u="none" strike="noStrike" baseline="0" dirty="0">
                <a:solidFill>
                  <a:schemeClr val="tx1"/>
                </a:solidFill>
                <a:latin typeface="quicksand" panose="020B0604020202020204" charset="0"/>
              </a:rPr>
              <a:t>There has been a considerably large number of papers adopting traditional machine learning approaches to predict flight prices accurately, but they rarely concern themselves with the performance of individual models and neglect the less popular yet complex models. </a:t>
            </a:r>
          </a:p>
          <a:p>
            <a:pPr marL="0" indent="0" algn="just">
              <a:buNone/>
            </a:pPr>
            <a:endParaRPr lang="en-IN" dirty="0">
              <a:solidFill>
                <a:schemeClr val="tx1"/>
              </a:solidFill>
              <a:latin typeface="quicksand" panose="020B0604020202020204" charset="0"/>
            </a:endParaRPr>
          </a:p>
        </p:txBody>
      </p:sp>
    </p:spTree>
    <p:extLst>
      <p:ext uri="{BB962C8B-B14F-4D97-AF65-F5344CB8AC3E}">
        <p14:creationId xmlns:p14="http://schemas.microsoft.com/office/powerpoint/2010/main" val="31953788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931859-6EB8-447D-8D86-F94F69D12616}"/>
              </a:ext>
            </a:extLst>
          </p:cNvPr>
          <p:cNvSpPr>
            <a:spLocks noGrp="1"/>
          </p:cNvSpPr>
          <p:nvPr>
            <p:ph type="title"/>
          </p:nvPr>
        </p:nvSpPr>
        <p:spPr>
          <a:xfrm>
            <a:off x="913794" y="319597"/>
            <a:ext cx="10653809" cy="1509204"/>
          </a:xfrm>
        </p:spPr>
        <p:txBody>
          <a:bodyPr>
            <a:noAutofit/>
          </a:bodyPr>
          <a:lstStyle/>
          <a:p>
            <a:pPr algn="l"/>
            <a:r>
              <a:rPr lang="en-IN" sz="3600" b="0" i="0" u="none" strike="noStrike" baseline="0" dirty="0">
                <a:solidFill>
                  <a:schemeClr val="tx1"/>
                </a:solidFill>
                <a:latin typeface="quicksand" panose="020B0604020202020204" charset="0"/>
              </a:rPr>
              <a:t>           ANALYTICAL PROBLEM FRAMING </a:t>
            </a:r>
            <a:br>
              <a:rPr lang="en-IN" sz="2800" b="0" i="0" u="none" strike="noStrike" baseline="0" dirty="0">
                <a:solidFill>
                  <a:schemeClr val="tx1"/>
                </a:solidFill>
                <a:latin typeface="quicksand" panose="020B0604020202020204" charset="0"/>
              </a:rPr>
            </a:br>
            <a:br>
              <a:rPr lang="en-IN" sz="2800" b="0" i="0" u="none" strike="noStrike" baseline="0" dirty="0">
                <a:solidFill>
                  <a:schemeClr val="tx1"/>
                </a:solidFill>
                <a:latin typeface="quicksand" panose="020B0604020202020204" charset="0"/>
              </a:rPr>
            </a:br>
            <a:r>
              <a:rPr lang="en-IN" sz="2800" b="0" i="0" u="none" strike="noStrike" baseline="0" dirty="0">
                <a:solidFill>
                  <a:schemeClr val="tx1"/>
                </a:solidFill>
                <a:latin typeface="quicksand" panose="020B0604020202020204" charset="0"/>
              </a:rPr>
              <a:t>MATHEMATICAL/ANALYTICAL MODELLING OF THE PROBLEM</a:t>
            </a:r>
            <a:endParaRPr lang="en-IN" sz="2800" dirty="0">
              <a:solidFill>
                <a:schemeClr val="tx1"/>
              </a:solidFill>
              <a:latin typeface="quicksand" panose="020B0604020202020204" charset="0"/>
            </a:endParaRPr>
          </a:p>
        </p:txBody>
      </p:sp>
      <p:sp>
        <p:nvSpPr>
          <p:cNvPr id="3" name="Content Placeholder 2">
            <a:extLst>
              <a:ext uri="{FF2B5EF4-FFF2-40B4-BE49-F238E27FC236}">
                <a16:creationId xmlns:a16="http://schemas.microsoft.com/office/drawing/2014/main" id="{E896DD32-A3EA-4AAC-A28A-CF1245652054}"/>
              </a:ext>
            </a:extLst>
          </p:cNvPr>
          <p:cNvSpPr>
            <a:spLocks noGrp="1"/>
          </p:cNvSpPr>
          <p:nvPr>
            <p:ph idx="1"/>
          </p:nvPr>
        </p:nvSpPr>
        <p:spPr>
          <a:xfrm>
            <a:off x="913794" y="1828801"/>
            <a:ext cx="10804729" cy="4802818"/>
          </a:xfrm>
        </p:spPr>
        <p:txBody>
          <a:bodyPr>
            <a:noAutofit/>
          </a:bodyPr>
          <a:lstStyle/>
          <a:p>
            <a:pPr algn="just"/>
            <a:r>
              <a:rPr lang="en-US" sz="1800" dirty="0">
                <a:latin typeface="quicksand" panose="020B0604020202020204" charset="0"/>
              </a:rPr>
              <a:t>I am </a:t>
            </a:r>
            <a:r>
              <a:rPr lang="en-US" sz="1800" b="0" i="0" u="none" strike="noStrike" baseline="0" dirty="0">
                <a:solidFill>
                  <a:schemeClr val="tx1"/>
                </a:solidFill>
                <a:latin typeface="quicksand" panose="020B0604020202020204" charset="0"/>
              </a:rPr>
              <a:t>building a model in Machine Learning to predict the actual value of the prospective flight fares and decide whether to </a:t>
            </a:r>
            <a:r>
              <a:rPr lang="en-US" sz="1800" dirty="0">
                <a:latin typeface="quicksand" panose="020B0604020202020204" charset="0"/>
              </a:rPr>
              <a:t>buy  that ticket</a:t>
            </a:r>
            <a:r>
              <a:rPr lang="en-US" sz="1800" b="0" i="0" u="none" strike="noStrike" baseline="0" dirty="0">
                <a:solidFill>
                  <a:schemeClr val="tx1"/>
                </a:solidFill>
                <a:latin typeface="quicksand" panose="020B0604020202020204" charset="0"/>
              </a:rPr>
              <a:t> or not. So, this model will help us to determine which variables are important to predict the price of variables &amp; also how do these variables describe the price of the flight ticket. This will help to determine the price of flight tickets with the available independent variables. </a:t>
            </a:r>
          </a:p>
          <a:p>
            <a:pPr algn="just"/>
            <a:r>
              <a:rPr lang="en-US" sz="1800" b="0" i="0" u="none" strike="noStrike" baseline="0" dirty="0">
                <a:solidFill>
                  <a:schemeClr val="tx1"/>
                </a:solidFill>
                <a:latin typeface="quicksand" panose="020B0604020202020204" charset="0"/>
              </a:rPr>
              <a:t>Regression analysis is a set of statistical processes for estimating the relationships between a dependent variable (often called the 'outcome variable') and one or more independent variables (often called 'predictors', 'covariates', or 'features'). The most common form of regression analysis is linear regression, in which one finds the line (or a more complex linear combination) that most closely fits the data according to a specific mathematical criterion. For specific mathematical reasons this allows the researcher to estimate the conditional expectation of the dependent variable when the independent variables take on a given set of values. </a:t>
            </a:r>
          </a:p>
          <a:p>
            <a:pPr algn="just"/>
            <a:r>
              <a:rPr lang="en-US" sz="1800" b="0" i="0" u="none" strike="noStrike" baseline="0" dirty="0">
                <a:solidFill>
                  <a:schemeClr val="tx1"/>
                </a:solidFill>
                <a:latin typeface="quicksand" panose="020B0604020202020204" charset="0"/>
              </a:rPr>
              <a:t>Regression analysis is also a form of predictive modelling technique which investigates the relationship between a dependent (target) and independent variable (predictor). This technique is used for forecasting, time series modelling and finding the causal effect relationship between the variables. </a:t>
            </a:r>
          </a:p>
          <a:p>
            <a:pPr marL="36900" indent="0">
              <a:buNone/>
            </a:pPr>
            <a:endParaRPr lang="en-IN" sz="1600" dirty="0">
              <a:solidFill>
                <a:schemeClr val="tx1"/>
              </a:solidFill>
              <a:latin typeface="quicksand" panose="020B0604020202020204" charset="0"/>
            </a:endParaRPr>
          </a:p>
        </p:txBody>
      </p:sp>
    </p:spTree>
    <p:extLst>
      <p:ext uri="{BB962C8B-B14F-4D97-AF65-F5344CB8AC3E}">
        <p14:creationId xmlns:p14="http://schemas.microsoft.com/office/powerpoint/2010/main" val="7846451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AEFD7C0-FCDF-4291-846D-64AC78901A13}"/>
              </a:ext>
            </a:extLst>
          </p:cNvPr>
          <p:cNvSpPr>
            <a:spLocks noGrp="1"/>
          </p:cNvSpPr>
          <p:nvPr>
            <p:ph idx="1"/>
          </p:nvPr>
        </p:nvSpPr>
        <p:spPr>
          <a:xfrm>
            <a:off x="452762" y="1606858"/>
            <a:ext cx="11292396" cy="4909351"/>
          </a:xfrm>
        </p:spPr>
        <p:txBody>
          <a:bodyPr/>
          <a:lstStyle/>
          <a:p>
            <a:pPr algn="just"/>
            <a:r>
              <a:rPr lang="en-US" sz="2400" b="0" i="0" u="none" strike="noStrike" baseline="0" dirty="0">
                <a:solidFill>
                  <a:schemeClr val="tx1"/>
                </a:solidFill>
                <a:latin typeface="Quicksand" panose="020B0604020202020204" charset="0"/>
              </a:rPr>
              <a:t>The different Mathematical/Analytical models that are used in this project are as below: </a:t>
            </a:r>
          </a:p>
          <a:p>
            <a:pPr marL="36900" indent="0" algn="just">
              <a:buNone/>
            </a:pPr>
            <a:r>
              <a:rPr lang="en-US" sz="2400" dirty="0">
                <a:solidFill>
                  <a:schemeClr val="tx1"/>
                </a:solidFill>
                <a:latin typeface="Quicksand" panose="020B0604020202020204" charset="0"/>
              </a:rPr>
              <a:t>    Linear Regression, Lasso, Ridge,  </a:t>
            </a:r>
            <a:r>
              <a:rPr lang="en-US" sz="2400" dirty="0" err="1">
                <a:solidFill>
                  <a:schemeClr val="tx1"/>
                </a:solidFill>
                <a:latin typeface="Quicksand" panose="020B0604020202020204" charset="0"/>
              </a:rPr>
              <a:t>SupportVectorRegressor</a:t>
            </a:r>
            <a:r>
              <a:rPr lang="en-US" sz="2400" dirty="0">
                <a:solidFill>
                  <a:schemeClr val="tx1"/>
                </a:solidFill>
                <a:latin typeface="Quicksand" panose="020B0604020202020204" charset="0"/>
              </a:rPr>
              <a:t>, </a:t>
            </a:r>
            <a:r>
              <a:rPr lang="en-US" sz="2400" dirty="0" err="1">
                <a:solidFill>
                  <a:schemeClr val="tx1"/>
                </a:solidFill>
                <a:latin typeface="Quicksand" panose="020B0604020202020204" charset="0"/>
              </a:rPr>
              <a:t>KNeighborsRegressor</a:t>
            </a:r>
            <a:r>
              <a:rPr lang="en-US" sz="2400" dirty="0">
                <a:solidFill>
                  <a:schemeClr val="tx1"/>
                </a:solidFill>
                <a:latin typeface="Quicksand" panose="020B0604020202020204" charset="0"/>
              </a:rPr>
              <a:t>, Decision Tree Regressor, Random</a:t>
            </a:r>
          </a:p>
          <a:p>
            <a:pPr marL="36900" indent="0" algn="just">
              <a:buNone/>
            </a:pPr>
            <a:r>
              <a:rPr lang="en-US" sz="2400" dirty="0">
                <a:solidFill>
                  <a:schemeClr val="tx1"/>
                </a:solidFill>
                <a:latin typeface="Quicksand" panose="020B0604020202020204" charset="0"/>
              </a:rPr>
              <a:t>    Forest Regressor, </a:t>
            </a:r>
            <a:r>
              <a:rPr lang="en-US" sz="2400" dirty="0" err="1">
                <a:solidFill>
                  <a:schemeClr val="tx1"/>
                </a:solidFill>
                <a:latin typeface="Quicksand" panose="020B0604020202020204" charset="0"/>
              </a:rPr>
              <a:t>Adaboost</a:t>
            </a:r>
            <a:r>
              <a:rPr lang="en-US" sz="2400" dirty="0">
                <a:solidFill>
                  <a:schemeClr val="tx1"/>
                </a:solidFill>
                <a:latin typeface="Quicksand" panose="020B0604020202020204" charset="0"/>
              </a:rPr>
              <a:t> Regressor, </a:t>
            </a:r>
            <a:r>
              <a:rPr lang="en-US" sz="2400" dirty="0" err="1">
                <a:solidFill>
                  <a:schemeClr val="tx1"/>
                </a:solidFill>
                <a:latin typeface="Quicksand" panose="020B0604020202020204" charset="0"/>
              </a:rPr>
              <a:t>GradientBoostingRegressor</a:t>
            </a:r>
            <a:r>
              <a:rPr lang="en-US" sz="2400" dirty="0">
                <a:solidFill>
                  <a:schemeClr val="tx1"/>
                </a:solidFill>
                <a:latin typeface="Quicksand" panose="020B0604020202020204" charset="0"/>
              </a:rPr>
              <a:t>.</a:t>
            </a:r>
          </a:p>
          <a:p>
            <a:pPr algn="just"/>
            <a:r>
              <a:rPr lang="en-US" sz="2400" dirty="0">
                <a:latin typeface="Quicksand" panose="020B0604020202020204" charset="0"/>
              </a:rPr>
              <a:t>I have </a:t>
            </a:r>
            <a:r>
              <a:rPr lang="en-US" sz="2400" b="0" i="0" u="none" strike="noStrike" baseline="0" dirty="0">
                <a:solidFill>
                  <a:schemeClr val="tx1"/>
                </a:solidFill>
                <a:latin typeface="Quicksand" panose="020B0604020202020204" charset="0"/>
              </a:rPr>
              <a:t>used the collected dataset and do the EDA process, fitting the best model and saving the model. </a:t>
            </a:r>
          </a:p>
          <a:p>
            <a:pPr algn="just"/>
            <a:endParaRPr lang="en-US" sz="1800" dirty="0">
              <a:solidFill>
                <a:schemeClr val="tx1"/>
              </a:solidFill>
              <a:latin typeface="Quicksand" panose="020B0604020202020204" charset="0"/>
            </a:endParaRPr>
          </a:p>
          <a:p>
            <a:pPr marL="36900" indent="0">
              <a:buNone/>
            </a:pPr>
            <a:endParaRPr lang="en-US" sz="1800" dirty="0">
              <a:solidFill>
                <a:schemeClr val="tx1"/>
              </a:solidFill>
              <a:latin typeface="quicksand" panose="020B0604020202020204" charset="0"/>
            </a:endParaRPr>
          </a:p>
          <a:p>
            <a:pPr marL="36900" indent="0">
              <a:buNone/>
            </a:pPr>
            <a:endParaRPr lang="en-US" sz="1800" dirty="0">
              <a:solidFill>
                <a:schemeClr val="tx1"/>
              </a:solidFill>
              <a:latin typeface="quicksand" panose="020B0604020202020204" charset="0"/>
            </a:endParaRPr>
          </a:p>
          <a:p>
            <a:pPr marL="36900" indent="0">
              <a:buNone/>
            </a:pPr>
            <a:endParaRPr lang="en-IN" dirty="0">
              <a:solidFill>
                <a:schemeClr val="tx1"/>
              </a:solidFill>
              <a:latin typeface="quicksand" panose="020B0604020202020204" charset="0"/>
            </a:endParaRPr>
          </a:p>
        </p:txBody>
      </p:sp>
    </p:spTree>
    <p:extLst>
      <p:ext uri="{BB962C8B-B14F-4D97-AF65-F5344CB8AC3E}">
        <p14:creationId xmlns:p14="http://schemas.microsoft.com/office/powerpoint/2010/main" val="25117166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258744-AEA0-436B-BEFC-82A1FA605B2D}"/>
              </a:ext>
            </a:extLst>
          </p:cNvPr>
          <p:cNvSpPr>
            <a:spLocks noGrp="1"/>
          </p:cNvSpPr>
          <p:nvPr>
            <p:ph type="title"/>
          </p:nvPr>
        </p:nvSpPr>
        <p:spPr>
          <a:xfrm>
            <a:off x="913795" y="609599"/>
            <a:ext cx="10353762" cy="1919111"/>
          </a:xfrm>
        </p:spPr>
        <p:txBody>
          <a:bodyPr>
            <a:noAutofit/>
          </a:bodyPr>
          <a:lstStyle/>
          <a:p>
            <a:pPr algn="l"/>
            <a:r>
              <a:rPr lang="en-US" sz="3600" dirty="0">
                <a:solidFill>
                  <a:schemeClr val="tx1"/>
                </a:solidFill>
                <a:latin typeface="Quicksand" panose="020B0604020202020204" charset="0"/>
              </a:rPr>
              <a:t>DATA SOURCES AND THEIR FORMATS:-</a:t>
            </a:r>
            <a:br>
              <a:rPr lang="en-US" sz="3600" dirty="0">
                <a:solidFill>
                  <a:schemeClr val="tx1"/>
                </a:solidFill>
                <a:latin typeface="Quicksand" panose="020B0604020202020204" charset="0"/>
              </a:rPr>
            </a:br>
            <a:r>
              <a:rPr lang="en-US" sz="2400" dirty="0">
                <a:solidFill>
                  <a:schemeClr val="tx1"/>
                </a:solidFill>
                <a:latin typeface="Quicksand" panose="020B0604020202020204" charset="0"/>
              </a:rPr>
              <a:t>I have scrapped data from Paytm travel website and then saved that data into </a:t>
            </a:r>
            <a:r>
              <a:rPr lang="en-US" sz="2400" dirty="0" err="1">
                <a:solidFill>
                  <a:schemeClr val="tx1"/>
                </a:solidFill>
                <a:latin typeface="Quicksand" panose="020B0604020202020204" charset="0"/>
              </a:rPr>
              <a:t>flight_data_paytm</a:t>
            </a:r>
            <a:r>
              <a:rPr lang="en-US" sz="2400" dirty="0">
                <a:solidFill>
                  <a:schemeClr val="tx1"/>
                </a:solidFill>
                <a:latin typeface="Quicksand" panose="020B0604020202020204" charset="0"/>
              </a:rPr>
              <a:t> csv file.</a:t>
            </a:r>
            <a:br>
              <a:rPr lang="en-US" sz="3600" dirty="0">
                <a:solidFill>
                  <a:schemeClr val="tx1"/>
                </a:solidFill>
                <a:latin typeface="Quicksand" panose="020B0604020202020204" charset="0"/>
              </a:rPr>
            </a:br>
            <a:br>
              <a:rPr lang="en-US" sz="3600" dirty="0">
                <a:solidFill>
                  <a:schemeClr val="tx1"/>
                </a:solidFill>
                <a:latin typeface="Quicksand" panose="020B0604020202020204" charset="0"/>
              </a:rPr>
            </a:br>
            <a:endParaRPr lang="en-IN" sz="3600" dirty="0">
              <a:solidFill>
                <a:schemeClr val="tx1"/>
              </a:solidFill>
              <a:latin typeface="Quicksand" panose="020B0604020202020204" charset="0"/>
            </a:endParaRPr>
          </a:p>
        </p:txBody>
      </p:sp>
      <p:pic>
        <p:nvPicPr>
          <p:cNvPr id="8" name="Picture 7">
            <a:extLst>
              <a:ext uri="{FF2B5EF4-FFF2-40B4-BE49-F238E27FC236}">
                <a16:creationId xmlns:a16="http://schemas.microsoft.com/office/drawing/2014/main" id="{3D4129FD-100E-4DF0-BA8D-AD87FBC0DE1C}"/>
              </a:ext>
            </a:extLst>
          </p:cNvPr>
          <p:cNvPicPr>
            <a:picLocks noChangeAspect="1"/>
          </p:cNvPicPr>
          <p:nvPr/>
        </p:nvPicPr>
        <p:blipFill rotWithShape="1">
          <a:blip r:embed="rId2"/>
          <a:srcRect l="17592" t="27448" r="23889" b="39916"/>
          <a:stretch/>
        </p:blipFill>
        <p:spPr>
          <a:xfrm>
            <a:off x="2144881" y="3160888"/>
            <a:ext cx="8750773" cy="3217333"/>
          </a:xfrm>
          <a:prstGeom prst="rect">
            <a:avLst/>
          </a:prstGeom>
        </p:spPr>
      </p:pic>
    </p:spTree>
    <p:extLst>
      <p:ext uri="{BB962C8B-B14F-4D97-AF65-F5344CB8AC3E}">
        <p14:creationId xmlns:p14="http://schemas.microsoft.com/office/powerpoint/2010/main" val="1377766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D2F95C-8421-4684-971D-9EC369BB3412}"/>
              </a:ext>
            </a:extLst>
          </p:cNvPr>
          <p:cNvSpPr>
            <a:spLocks noGrp="1"/>
          </p:cNvSpPr>
          <p:nvPr>
            <p:ph type="title"/>
          </p:nvPr>
        </p:nvSpPr>
        <p:spPr/>
        <p:txBody>
          <a:bodyPr>
            <a:normAutofit/>
          </a:bodyPr>
          <a:lstStyle/>
          <a:p>
            <a:pPr algn="l"/>
            <a:r>
              <a:rPr lang="en-US" dirty="0">
                <a:solidFill>
                  <a:schemeClr val="tx1"/>
                </a:solidFill>
                <a:latin typeface="quicksand" panose="020B0604020202020204" charset="0"/>
              </a:rPr>
              <a:t>CHECKING THE NUMBER OF NULL VALUES IN THE DATASET</a:t>
            </a:r>
            <a:endParaRPr lang="en-IN" dirty="0">
              <a:solidFill>
                <a:schemeClr val="tx1"/>
              </a:solidFill>
              <a:latin typeface="quicksand" panose="020B0604020202020204" charset="0"/>
            </a:endParaRPr>
          </a:p>
        </p:txBody>
      </p:sp>
      <p:pic>
        <p:nvPicPr>
          <p:cNvPr id="8" name="Picture 7">
            <a:extLst>
              <a:ext uri="{FF2B5EF4-FFF2-40B4-BE49-F238E27FC236}">
                <a16:creationId xmlns:a16="http://schemas.microsoft.com/office/drawing/2014/main" id="{DA98AB02-7616-4CE6-AD0D-E250AD255DCD}"/>
              </a:ext>
            </a:extLst>
          </p:cNvPr>
          <p:cNvPicPr>
            <a:picLocks noChangeAspect="1"/>
          </p:cNvPicPr>
          <p:nvPr/>
        </p:nvPicPr>
        <p:blipFill rotWithShape="1">
          <a:blip r:embed="rId2"/>
          <a:srcRect l="17315" t="35226" r="37778" b="24938"/>
          <a:stretch/>
        </p:blipFill>
        <p:spPr>
          <a:xfrm>
            <a:off x="2111022" y="2415822"/>
            <a:ext cx="7939812" cy="3714045"/>
          </a:xfrm>
          <a:prstGeom prst="rect">
            <a:avLst/>
          </a:prstGeom>
        </p:spPr>
      </p:pic>
    </p:spTree>
    <p:extLst>
      <p:ext uri="{BB962C8B-B14F-4D97-AF65-F5344CB8AC3E}">
        <p14:creationId xmlns:p14="http://schemas.microsoft.com/office/powerpoint/2010/main" val="23905529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E14D81-FEC6-47EB-9692-A4037FA75DC9}"/>
              </a:ext>
            </a:extLst>
          </p:cNvPr>
          <p:cNvSpPr>
            <a:spLocks noGrp="1"/>
          </p:cNvSpPr>
          <p:nvPr>
            <p:ph type="title"/>
          </p:nvPr>
        </p:nvSpPr>
        <p:spPr>
          <a:xfrm>
            <a:off x="913795" y="609600"/>
            <a:ext cx="10353762" cy="704295"/>
          </a:xfrm>
        </p:spPr>
        <p:txBody>
          <a:bodyPr>
            <a:normAutofit/>
          </a:bodyPr>
          <a:lstStyle/>
          <a:p>
            <a:pPr algn="l"/>
            <a:r>
              <a:rPr lang="en-US" sz="3600" dirty="0">
                <a:solidFill>
                  <a:schemeClr val="tx1"/>
                </a:solidFill>
                <a:latin typeface="quicksand" panose="020B0604020202020204" charset="0"/>
              </a:rPr>
              <a:t>DATA PREPROCESSING</a:t>
            </a:r>
            <a:endParaRPr lang="en-IN" sz="3600" dirty="0">
              <a:solidFill>
                <a:schemeClr val="tx1"/>
              </a:solidFill>
              <a:latin typeface="quicksand" panose="020B0604020202020204" charset="0"/>
            </a:endParaRPr>
          </a:p>
        </p:txBody>
      </p:sp>
      <p:sp>
        <p:nvSpPr>
          <p:cNvPr id="3" name="Content Placeholder 2">
            <a:extLst>
              <a:ext uri="{FF2B5EF4-FFF2-40B4-BE49-F238E27FC236}">
                <a16:creationId xmlns:a16="http://schemas.microsoft.com/office/drawing/2014/main" id="{B7886F59-BA45-42D1-870B-6F7CB3AC6738}"/>
              </a:ext>
            </a:extLst>
          </p:cNvPr>
          <p:cNvSpPr>
            <a:spLocks noGrp="1"/>
          </p:cNvSpPr>
          <p:nvPr>
            <p:ph idx="1"/>
          </p:nvPr>
        </p:nvSpPr>
        <p:spPr>
          <a:xfrm>
            <a:off x="913795" y="1732449"/>
            <a:ext cx="10353762" cy="2493322"/>
          </a:xfrm>
        </p:spPr>
        <p:txBody>
          <a:bodyPr>
            <a:normAutofit/>
          </a:bodyPr>
          <a:lstStyle/>
          <a:p>
            <a:pPr algn="just"/>
            <a:r>
              <a:rPr lang="en-US" sz="1800" b="0" i="0" u="none" strike="noStrike" baseline="0" dirty="0">
                <a:solidFill>
                  <a:schemeClr val="tx1"/>
                </a:solidFill>
                <a:latin typeface="Quicksand" panose="020B0604020202020204" charset="0"/>
              </a:rPr>
              <a:t>Data pre-processing in Machine Learning refers to the technique of preparing (cleaning and organizing) the raw data to make it suitable for a building and training Machine Learning models. In other words, whenever the data is gathered from different sources it is collected in raw format which is not feasible for the analysis. Data pre-processing is an integral step in Machine Learning as the quality of data and the useful information that can be derived from it directly affects the ability of our model to learn; therefore, it is extremely important that we pre- process our data before feeding it into our model. </a:t>
            </a:r>
          </a:p>
          <a:p>
            <a:pPr marL="36900" indent="0" algn="just">
              <a:buNone/>
            </a:pPr>
            <a:r>
              <a:rPr lang="en-US" sz="2800" i="0" u="none" strike="noStrike" baseline="0" dirty="0">
                <a:solidFill>
                  <a:schemeClr val="tx1"/>
                </a:solidFill>
                <a:latin typeface="quicksand" panose="020B0604020202020204" charset="0"/>
              </a:rPr>
              <a:t>CHECKING THE VALUE COUNTS OF CATEGORICAL DATA</a:t>
            </a:r>
            <a:endParaRPr lang="en-US" sz="2800" dirty="0">
              <a:solidFill>
                <a:schemeClr val="tx1"/>
              </a:solidFill>
              <a:latin typeface="quicksand" panose="020B0604020202020204" charset="0"/>
            </a:endParaRPr>
          </a:p>
          <a:p>
            <a:pPr marL="36900" indent="0" algn="just">
              <a:buNone/>
            </a:pPr>
            <a:endParaRPr lang="en-IN" sz="1800" dirty="0">
              <a:solidFill>
                <a:schemeClr val="tx1"/>
              </a:solidFill>
              <a:latin typeface="Quicksand" panose="020B0604020202020204" charset="0"/>
            </a:endParaRPr>
          </a:p>
        </p:txBody>
      </p:sp>
      <p:pic>
        <p:nvPicPr>
          <p:cNvPr id="7" name="Picture 6">
            <a:extLst>
              <a:ext uri="{FF2B5EF4-FFF2-40B4-BE49-F238E27FC236}">
                <a16:creationId xmlns:a16="http://schemas.microsoft.com/office/drawing/2014/main" id="{2D8EBA5C-10FF-45D7-B8FA-AED2B3B09FFA}"/>
              </a:ext>
            </a:extLst>
          </p:cNvPr>
          <p:cNvPicPr>
            <a:picLocks noChangeAspect="1"/>
          </p:cNvPicPr>
          <p:nvPr/>
        </p:nvPicPr>
        <p:blipFill rotWithShape="1">
          <a:blip r:embed="rId2"/>
          <a:srcRect l="16666" t="23704" r="47130" b="6173"/>
          <a:stretch/>
        </p:blipFill>
        <p:spPr>
          <a:xfrm>
            <a:off x="2032000" y="3941345"/>
            <a:ext cx="4842933" cy="2493322"/>
          </a:xfrm>
          <a:prstGeom prst="rect">
            <a:avLst/>
          </a:prstGeom>
        </p:spPr>
      </p:pic>
    </p:spTree>
    <p:extLst>
      <p:ext uri="{BB962C8B-B14F-4D97-AF65-F5344CB8AC3E}">
        <p14:creationId xmlns:p14="http://schemas.microsoft.com/office/powerpoint/2010/main" val="234993548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emplate>Ion</Template>
  <TotalTime>2837</TotalTime>
  <Words>2540</Words>
  <Application>Microsoft Office PowerPoint</Application>
  <PresentationFormat>Widescreen</PresentationFormat>
  <Paragraphs>118</Paragraphs>
  <Slides>38</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38</vt:i4>
      </vt:variant>
    </vt:vector>
  </HeadingPairs>
  <TitlesOfParts>
    <vt:vector size="45" baseType="lpstr">
      <vt:lpstr>Arial</vt:lpstr>
      <vt:lpstr>Calibri</vt:lpstr>
      <vt:lpstr>Century Gothic</vt:lpstr>
      <vt:lpstr>quicksand</vt:lpstr>
      <vt:lpstr>quicksand</vt:lpstr>
      <vt:lpstr>Wingdings 3</vt:lpstr>
      <vt:lpstr>Ion</vt:lpstr>
      <vt:lpstr>Flight  Price Prediction Project </vt:lpstr>
      <vt:lpstr>                             INTRODUCTION         BUSINESS PROBLEM FRAMING</vt:lpstr>
      <vt:lpstr>PHASES OF THE  GIVEN PROJECT</vt:lpstr>
      <vt:lpstr>MOTIVATION OF THE PROBLEM UNDERTAKEN</vt:lpstr>
      <vt:lpstr>           ANALYTICAL PROBLEM FRAMING   MATHEMATICAL/ANALYTICAL MODELLING OF THE PROBLEM</vt:lpstr>
      <vt:lpstr>PowerPoint Presentation</vt:lpstr>
      <vt:lpstr>DATA SOURCES AND THEIR FORMATS:- I have scrapped data from Paytm travel website and then saved that data into flight_data_paytm csv file.  </vt:lpstr>
      <vt:lpstr>CHECKING THE NUMBER OF NULL VALUES IN THE DATASET</vt:lpstr>
      <vt:lpstr>DATA PREPROCESSING</vt:lpstr>
      <vt:lpstr>Putting Data in Proper Format</vt:lpstr>
      <vt:lpstr>CORRELATION FACTOR</vt:lpstr>
      <vt:lpstr>CORRELATION MATRIX AND ITS VISUALIZATION</vt:lpstr>
      <vt:lpstr>CORRELATION WITH TARGET VARIABLE</vt:lpstr>
      <vt:lpstr>Label Encoding</vt:lpstr>
      <vt:lpstr>CHECKING SKEWNESS</vt:lpstr>
      <vt:lpstr>CHECKING OUTLIERS AND PLOTTING IT</vt:lpstr>
      <vt:lpstr>PowerPoint Presentation</vt:lpstr>
      <vt:lpstr>HARDWARE AND SOFTWARE REQUIREMENTS AND TOOLS USED</vt:lpstr>
      <vt:lpstr>MODEL/S DEVELOPMENT AND EVALUATION </vt:lpstr>
      <vt:lpstr>TESTING OF IDENTIFIED APPROACHES</vt:lpstr>
      <vt:lpstr>SCALING THE DATA USING STANDARD SCALER</vt:lpstr>
      <vt:lpstr>Multicollinearity check using VIF</vt:lpstr>
      <vt:lpstr>RUN AND EVALUATE SELECTED MODELS</vt:lpstr>
      <vt:lpstr>PowerPoint Presentation</vt:lpstr>
      <vt:lpstr>PowerPoint Presentation</vt:lpstr>
      <vt:lpstr>PowerPoint Presentation</vt:lpstr>
      <vt:lpstr>PowerPoint Presentation</vt:lpstr>
      <vt:lpstr>KEY METRICS FOR SUCCESS IN SOLVING PROBLEM UNDER CONSIDERATION</vt:lpstr>
      <vt:lpstr>FINALIZE THE MODEL</vt:lpstr>
      <vt:lpstr>DATA VISUALIZATION</vt:lpstr>
      <vt:lpstr>PLOTTING GRAPHS FOR CATEGORICAL DATA</vt:lpstr>
      <vt:lpstr>TAKING ALL CONTINUOUS DATA AND PLOTTING HISTOGRAM</vt:lpstr>
      <vt:lpstr>BIVARIATE ANALYSIS WITH Prices FOR CATEGORICAL DATA</vt:lpstr>
      <vt:lpstr>PLOTTING FOR CONTINUOUS DATA</vt:lpstr>
      <vt:lpstr>CONCLUSION</vt:lpstr>
      <vt:lpstr>LEARNING OUTCOMES OF THE STUDY IN RESPECT OF DATA SCIENCE</vt:lpstr>
      <vt:lpstr>LIMITATIONS OF THIS WORK AND SCOPE FOR FUTURE WORK</vt:lpstr>
      <vt:lpstr>                      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HOUSE PRICE PREDICTION PROJECT</dc:title>
  <dc:creator>Jerish B</dc:creator>
  <cp:lastModifiedBy>Swati Pandey</cp:lastModifiedBy>
  <cp:revision>13</cp:revision>
  <dcterms:created xsi:type="dcterms:W3CDTF">2021-06-04T05:45:58Z</dcterms:created>
  <dcterms:modified xsi:type="dcterms:W3CDTF">2022-03-26T14:34:01Z</dcterms:modified>
</cp:coreProperties>
</file>